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13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14.xml" ContentType="application/vnd.openxmlformats-officedocument.presentationml.notesSlide+xml"/>
  <Override PartName="/ppt/tags/tag20.xml" ContentType="application/vnd.openxmlformats-officedocument.presentationml.tags+xml"/>
  <Override PartName="/ppt/notesSlides/notesSlide15.xml" ContentType="application/vnd.openxmlformats-officedocument.presentationml.notesSlide+xml"/>
  <Override PartName="/ppt/tags/tag21.xml" ContentType="application/vnd.openxmlformats-officedocument.presentationml.tags+xml"/>
  <Override PartName="/ppt/notesSlides/notesSlide16.xml" ContentType="application/vnd.openxmlformats-officedocument.presentationml.notesSlide+xml"/>
  <Override PartName="/ppt/tags/tag22.xml" ContentType="application/vnd.openxmlformats-officedocument.presentationml.tags+xml"/>
  <Override PartName="/ppt/notesSlides/notesSlide17.xml" ContentType="application/vnd.openxmlformats-officedocument.presentationml.notesSlide+xml"/>
  <Override PartName="/ppt/tags/tag23.xml" ContentType="application/vnd.openxmlformats-officedocument.presentationml.tags+xml"/>
  <Override PartName="/ppt/notesSlides/notesSlide18.xml" ContentType="application/vnd.openxmlformats-officedocument.presentationml.notesSlide+xml"/>
  <Override PartName="/ppt/tags/tag24.xml" ContentType="application/vnd.openxmlformats-officedocument.presentationml.tags+xml"/>
  <Override PartName="/ppt/notesSlides/notesSlide19.xml" ContentType="application/vnd.openxmlformats-officedocument.presentationml.notesSlide+xml"/>
  <Override PartName="/ppt/tags/tag25.xml" ContentType="application/vnd.openxmlformats-officedocument.presentationml.tags+xml"/>
  <Override PartName="/ppt/notesSlides/notesSlide20.xml" ContentType="application/vnd.openxmlformats-officedocument.presentationml.notesSlide+xml"/>
  <Override PartName="/ppt/tags/tag26.xml" ContentType="application/vnd.openxmlformats-officedocument.presentationml.tags+xml"/>
  <Override PartName="/ppt/notesSlides/notesSlide21.xml" ContentType="application/vnd.openxmlformats-officedocument.presentationml.notesSlide+xml"/>
  <Override PartName="/ppt/tags/tag27.xml" ContentType="application/vnd.openxmlformats-officedocument.presentationml.tags+xml"/>
  <Override PartName="/ppt/notesSlides/notesSlide22.xml" ContentType="application/vnd.openxmlformats-officedocument.presentationml.notesSlide+xml"/>
  <Override PartName="/ppt/tags/tag28.xml" ContentType="application/vnd.openxmlformats-officedocument.presentationml.tags+xml"/>
  <Override PartName="/ppt/notesSlides/notesSlide23.xml" ContentType="application/vnd.openxmlformats-officedocument.presentationml.notesSlide+xml"/>
  <Override PartName="/ppt/tags/tag29.xml" ContentType="application/vnd.openxmlformats-officedocument.presentationml.tags+xml"/>
  <Override PartName="/ppt/notesSlides/notesSlide24.xml" ContentType="application/vnd.openxmlformats-officedocument.presentationml.notesSlide+xml"/>
  <Override PartName="/ppt/tags/tag30.xml" ContentType="application/vnd.openxmlformats-officedocument.presentationml.tags+xml"/>
  <Override PartName="/ppt/notesSlides/notesSlide25.xml" ContentType="application/vnd.openxmlformats-officedocument.presentationml.notesSlide+xml"/>
  <Override PartName="/ppt/tags/tag31.xml" ContentType="application/vnd.openxmlformats-officedocument.presentationml.tags+xml"/>
  <Override PartName="/ppt/notesSlides/notesSlide26.xml" ContentType="application/vnd.openxmlformats-officedocument.presentationml.notesSlide+xml"/>
  <Override PartName="/ppt/tags/tag32.xml" ContentType="application/vnd.openxmlformats-officedocument.presentationml.tags+xml"/>
  <Override PartName="/ppt/notesSlides/notesSlide27.xml" ContentType="application/vnd.openxmlformats-officedocument.presentationml.notesSlide+xml"/>
  <Override PartName="/ppt/tags/tag33.xml" ContentType="application/vnd.openxmlformats-officedocument.presentationml.tags+xml"/>
  <Override PartName="/ppt/notesSlides/notesSlide28.xml" ContentType="application/vnd.openxmlformats-officedocument.presentationml.notesSlide+xml"/>
  <Override PartName="/ppt/tags/tag34.xml" ContentType="application/vnd.openxmlformats-officedocument.presentationml.tags+xml"/>
  <Override PartName="/ppt/notesSlides/notesSlide29.xml" ContentType="application/vnd.openxmlformats-officedocument.presentationml.notesSlide+xml"/>
  <Override PartName="/ppt/tags/tag35.xml" ContentType="application/vnd.openxmlformats-officedocument.presentationml.tags+xml"/>
  <Override PartName="/ppt/notesSlides/notesSlide30.xml" ContentType="application/vnd.openxmlformats-officedocument.presentationml.notesSlide+xml"/>
  <Override PartName="/ppt/tags/tag36.xml" ContentType="application/vnd.openxmlformats-officedocument.presentationml.tags+xml"/>
  <Override PartName="/ppt/notesSlides/notesSlide31.xml" ContentType="application/vnd.openxmlformats-officedocument.presentationml.notesSlide+xml"/>
  <Override PartName="/ppt/tags/tag37.xml" ContentType="application/vnd.openxmlformats-officedocument.presentationml.tags+xml"/>
  <Override PartName="/ppt/notesSlides/notesSlide32.xml" ContentType="application/vnd.openxmlformats-officedocument.presentationml.notesSlide+xml"/>
  <Override PartName="/ppt/tags/tag38.xml" ContentType="application/vnd.openxmlformats-officedocument.presentationml.tags+xml"/>
  <Override PartName="/ppt/notesSlides/notesSlide33.xml" ContentType="application/vnd.openxmlformats-officedocument.presentationml.notesSlide+xml"/>
  <Override PartName="/ppt/tags/tag39.xml" ContentType="application/vnd.openxmlformats-officedocument.presentationml.tags+xml"/>
  <Override PartName="/ppt/notesSlides/notesSlide34.xml" ContentType="application/vnd.openxmlformats-officedocument.presentationml.notesSlide+xml"/>
  <Override PartName="/ppt/tags/tag40.xml" ContentType="application/vnd.openxmlformats-officedocument.presentationml.tags+xml"/>
  <Override PartName="/ppt/notesSlides/notesSlide35.xml" ContentType="application/vnd.openxmlformats-officedocument.presentationml.notesSlide+xml"/>
  <Override PartName="/ppt/tags/tag41.xml" ContentType="application/vnd.openxmlformats-officedocument.presentationml.tags+xml"/>
  <Override PartName="/ppt/notesSlides/notesSlide36.xml" ContentType="application/vnd.openxmlformats-officedocument.presentationml.notesSlide+xml"/>
  <Override PartName="/ppt/tags/tag42.xml" ContentType="application/vnd.openxmlformats-officedocument.presentationml.tags+xml"/>
  <Override PartName="/ppt/notesSlides/notesSlide37.xml" ContentType="application/vnd.openxmlformats-officedocument.presentationml.notesSlide+xml"/>
  <Override PartName="/ppt/tags/tag43.xml" ContentType="application/vnd.openxmlformats-officedocument.presentationml.tags+xml"/>
  <Override PartName="/ppt/notesSlides/notesSlide38.xml" ContentType="application/vnd.openxmlformats-officedocument.presentationml.notesSlide+xml"/>
  <Override PartName="/ppt/tags/tag44.xml" ContentType="application/vnd.openxmlformats-officedocument.presentationml.tags+xml"/>
  <Override PartName="/ppt/notesSlides/notesSlide39.xml" ContentType="application/vnd.openxmlformats-officedocument.presentationml.notesSlide+xml"/>
  <Override PartName="/ppt/tags/tag45.xml" ContentType="application/vnd.openxmlformats-officedocument.presentationml.tags+xml"/>
  <Override PartName="/ppt/notesSlides/notesSlide40.xml" ContentType="application/vnd.openxmlformats-officedocument.presentationml.notesSlide+xml"/>
  <Override PartName="/ppt/tags/tag46.xml" ContentType="application/vnd.openxmlformats-officedocument.presentationml.tags+xml"/>
  <Override PartName="/ppt/notesSlides/notesSlide41.xml" ContentType="application/vnd.openxmlformats-officedocument.presentationml.notesSlide+xml"/>
  <Override PartName="/ppt/tags/tag47.xml" ContentType="application/vnd.openxmlformats-officedocument.presentationml.tags+xml"/>
  <Override PartName="/ppt/notesSlides/notesSlide42.xml" ContentType="application/vnd.openxmlformats-officedocument.presentationml.notesSlide+xml"/>
  <Override PartName="/ppt/tags/tag48.xml" ContentType="application/vnd.openxmlformats-officedocument.presentationml.tags+xml"/>
  <Override PartName="/ppt/notesSlides/notesSlide43.xml" ContentType="application/vnd.openxmlformats-officedocument.presentationml.notesSlide+xml"/>
  <Override PartName="/ppt/tags/tag49.xml" ContentType="application/vnd.openxmlformats-officedocument.presentationml.tags+xml"/>
  <Override PartName="/ppt/notesSlides/notesSlide44.xml" ContentType="application/vnd.openxmlformats-officedocument.presentationml.notesSlide+xml"/>
  <Override PartName="/ppt/tags/tag50.xml" ContentType="application/vnd.openxmlformats-officedocument.presentationml.tags+xml"/>
  <Override PartName="/ppt/notesSlides/notesSlide45.xml" ContentType="application/vnd.openxmlformats-officedocument.presentationml.notesSlide+xml"/>
  <Override PartName="/ppt/tags/tag51.xml" ContentType="application/vnd.openxmlformats-officedocument.presentationml.tags+xml"/>
  <Override PartName="/ppt/notesSlides/notesSlide46.xml" ContentType="application/vnd.openxmlformats-officedocument.presentationml.notesSlide+xml"/>
  <Override PartName="/ppt/tags/tag52.xml" ContentType="application/vnd.openxmlformats-officedocument.presentationml.tags+xml"/>
  <Override PartName="/ppt/notesSlides/notesSlide47.xml" ContentType="application/vnd.openxmlformats-officedocument.presentationml.notesSlide+xml"/>
  <Override PartName="/ppt/tags/tag53.xml" ContentType="application/vnd.openxmlformats-officedocument.presentationml.tags+xml"/>
  <Override PartName="/ppt/notesSlides/notesSlide48.xml" ContentType="application/vnd.openxmlformats-officedocument.presentationml.notesSlide+xml"/>
  <Override PartName="/ppt/tags/tag54.xml" ContentType="application/vnd.openxmlformats-officedocument.presentationml.tags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1"/>
  </p:notesMasterIdLst>
  <p:sldIdLst>
    <p:sldId id="256" r:id="rId2"/>
    <p:sldId id="319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316" r:id="rId14"/>
    <p:sldId id="317" r:id="rId15"/>
    <p:sldId id="268" r:id="rId16"/>
    <p:sldId id="269" r:id="rId17"/>
    <p:sldId id="280" r:id="rId18"/>
    <p:sldId id="288" r:id="rId19"/>
    <p:sldId id="291" r:id="rId20"/>
    <p:sldId id="292" r:id="rId21"/>
    <p:sldId id="293" r:id="rId22"/>
    <p:sldId id="297" r:id="rId23"/>
    <p:sldId id="298" r:id="rId24"/>
    <p:sldId id="299" r:id="rId25"/>
    <p:sldId id="294" r:id="rId26"/>
    <p:sldId id="295" r:id="rId27"/>
    <p:sldId id="296" r:id="rId28"/>
    <p:sldId id="300" r:id="rId29"/>
    <p:sldId id="301" r:id="rId30"/>
    <p:sldId id="302" r:id="rId31"/>
    <p:sldId id="303" r:id="rId32"/>
    <p:sldId id="304" r:id="rId33"/>
    <p:sldId id="305" r:id="rId34"/>
    <p:sldId id="306" r:id="rId35"/>
    <p:sldId id="307" r:id="rId36"/>
    <p:sldId id="308" r:id="rId37"/>
    <p:sldId id="309" r:id="rId38"/>
    <p:sldId id="310" r:id="rId39"/>
    <p:sldId id="311" r:id="rId40"/>
    <p:sldId id="312" r:id="rId41"/>
    <p:sldId id="313" r:id="rId42"/>
    <p:sldId id="314" r:id="rId43"/>
    <p:sldId id="270" r:id="rId44"/>
    <p:sldId id="289" r:id="rId45"/>
    <p:sldId id="290" r:id="rId46"/>
    <p:sldId id="315" r:id="rId47"/>
    <p:sldId id="271" r:id="rId48"/>
    <p:sldId id="318" r:id="rId49"/>
    <p:sldId id="272" r:id="rId50"/>
  </p:sldIdLst>
  <p:sldSz cx="18288000" cy="10287000"/>
  <p:notesSz cx="6858000" cy="9144000"/>
  <p:embeddedFontLst>
    <p:embeddedFont>
      <p:font typeface="Agrandir Narrow Black" panose="020B0604020202020204" charset="0"/>
      <p:regular r:id="rId52"/>
    </p:embeddedFont>
    <p:embeddedFont>
      <p:font typeface="Agrandir Thin" panose="020B0604020202020204" charset="0"/>
      <p:regular r:id="rId53"/>
    </p:embeddedFont>
    <p:embeddedFont>
      <p:font typeface="Agrandir Thin Bold" panose="020B0604020202020204" charset="0"/>
      <p:regular r:id="rId54"/>
    </p:embeddedFont>
    <p:embeddedFont>
      <p:font typeface="Calibri" panose="020F0502020204030204" pitchFamily="34" charset="0"/>
      <p:regular r:id="rId55"/>
      <p:bold r:id="rId56"/>
      <p:italic r:id="rId57"/>
      <p:boldItalic r:id="rId58"/>
    </p:embeddedFont>
    <p:embeddedFont>
      <p:font typeface="Foda Display" panose="020B0604020202020204" charset="-78"/>
      <p:regular r:id="rId59"/>
    </p:embeddedFont>
    <p:embeddedFont>
      <p:font typeface="Varela Round" panose="00000500000000000000" pitchFamily="2" charset="-79"/>
      <p:regular r:id="rId60"/>
    </p:embeddedFont>
  </p:embeddedFontLst>
  <p:custDataLst>
    <p:tags r:id="rId6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22" autoAdjust="0"/>
  </p:normalViewPr>
  <p:slideViewPr>
    <p:cSldViewPr>
      <p:cViewPr varScale="1">
        <p:scale>
          <a:sx n="40" d="100"/>
          <a:sy n="40" d="100"/>
        </p:scale>
        <p:origin x="924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4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5" Type="http://schemas.openxmlformats.org/officeDocument/2006/relationships/slide" Target="slides/slide4.xml"/><Relationship Id="rId61" Type="http://schemas.openxmlformats.org/officeDocument/2006/relationships/tags" Target="tags/tag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5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3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audio1.wav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g>
</file>

<file path=ppt/media/image24.jpeg>
</file>

<file path=ppt/media/image25.jp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E3C0E3-7741-4DC4-A250-A7EE98EC1D3D}" type="datetimeFigureOut">
              <a:rPr lang="en-ID" smtClean="0"/>
              <a:t>19/12/2022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152B24-5767-4560-AB2F-3453B3199BA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95734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238078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10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725618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11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032677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12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789501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13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839927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14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785284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15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419688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16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112917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17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995232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18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827769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19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80352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102876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20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549057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21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750700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22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874663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23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588013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24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8325059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25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883724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26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1193088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27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7219816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28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658962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29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530694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0769629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30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4806354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31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1131971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32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8270621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33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7216760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34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0123517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35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5134931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36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5642222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37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2255672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38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9554893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39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78127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1054452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40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9419031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41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8278009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42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5990533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43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2021515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44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5544541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45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6591118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46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6901914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47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2076169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48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8515972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49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276461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688560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943602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718270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915288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52B24-5767-4560-AB2F-3453B3199BAB}" type="slidenum">
              <a:rPr lang="en-ID" smtClean="0"/>
              <a:t>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65285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slide" Target="slide49.xml"/><Relationship Id="rId3" Type="http://schemas.openxmlformats.org/officeDocument/2006/relationships/audio" Target="../media/media1.mp3"/><Relationship Id="rId7" Type="http://schemas.openxmlformats.org/officeDocument/2006/relationships/image" Target="../media/image2.png"/><Relationship Id="rId12" Type="http://schemas.openxmlformats.org/officeDocument/2006/relationships/slide" Target="slide2.xml"/><Relationship Id="rId2" Type="http://schemas.microsoft.com/office/2007/relationships/media" Target="../media/media1.mp3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11" Type="http://schemas.openxmlformats.org/officeDocument/2006/relationships/image" Target="../media/image4.png"/><Relationship Id="rId5" Type="http://schemas.openxmlformats.org/officeDocument/2006/relationships/notesSlide" Target="../notesSlides/notesSlide1.xml"/><Relationship Id="rId10" Type="http://schemas.openxmlformats.org/officeDocument/2006/relationships/audio" Target="../media/audio1.wav"/><Relationship Id="rId4" Type="http://schemas.openxmlformats.org/officeDocument/2006/relationships/slideLayout" Target="../slideLayouts/slideLayout7.xml"/><Relationship Id="rId9" Type="http://schemas.openxmlformats.org/officeDocument/2006/relationships/slide" Target="slide3.xml"/><Relationship Id="rId1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10.xml"/><Relationship Id="rId7" Type="http://schemas.openxmlformats.org/officeDocument/2006/relationships/audio" Target="../media/audio1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6" Type="http://schemas.openxmlformats.org/officeDocument/2006/relationships/slide" Target="slide5.xml"/><Relationship Id="rId5" Type="http://schemas.openxmlformats.org/officeDocument/2006/relationships/image" Target="../media/image19.jpeg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11.xml"/><Relationship Id="rId7" Type="http://schemas.openxmlformats.org/officeDocument/2006/relationships/audio" Target="../media/audio1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6" Type="http://schemas.openxmlformats.org/officeDocument/2006/relationships/slide" Target="slide5.xml"/><Relationship Id="rId5" Type="http://schemas.openxmlformats.org/officeDocument/2006/relationships/image" Target="../media/image20.jpeg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12.xml"/><Relationship Id="rId7" Type="http://schemas.openxmlformats.org/officeDocument/2006/relationships/audio" Target="../media/audio1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6" Type="http://schemas.openxmlformats.org/officeDocument/2006/relationships/slide" Target="slide5.xml"/><Relationship Id="rId5" Type="http://schemas.openxmlformats.org/officeDocument/2006/relationships/image" Target="../media/image21.jpeg"/><Relationship Id="rId4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video" Target="https://www.youtube.com/embed/vG0RtDa-qPc?feature=oembed" TargetMode="External"/><Relationship Id="rId7" Type="http://schemas.openxmlformats.org/officeDocument/2006/relationships/image" Target="../media/image14.jpeg"/><Relationship Id="rId12" Type="http://schemas.openxmlformats.org/officeDocument/2006/relationships/image" Target="../media/image23.jpg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notesSlide" Target="../notesSlides/notesSlide13.xml"/><Relationship Id="rId11" Type="http://schemas.openxmlformats.org/officeDocument/2006/relationships/image" Target="../media/image22.jpe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4.png"/><Relationship Id="rId4" Type="http://schemas.openxmlformats.org/officeDocument/2006/relationships/tags" Target="../tags/tag16.xml"/><Relationship Id="rId9" Type="http://schemas.openxmlformats.org/officeDocument/2006/relationships/audio" Target="../media/audio1.wav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video" Target="https://www.youtube.com/embed/4oGuiwRBs6g?feature=oembed" TargetMode="External"/><Relationship Id="rId7" Type="http://schemas.openxmlformats.org/officeDocument/2006/relationships/image" Target="../media/image14.jpeg"/><Relationship Id="rId12" Type="http://schemas.openxmlformats.org/officeDocument/2006/relationships/image" Target="../media/image25.jpg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notesSlide" Target="../notesSlides/notesSlide14.xml"/><Relationship Id="rId11" Type="http://schemas.openxmlformats.org/officeDocument/2006/relationships/image" Target="../media/image24.jpe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4.png"/><Relationship Id="rId4" Type="http://schemas.openxmlformats.org/officeDocument/2006/relationships/tags" Target="../tags/tag19.xml"/><Relationship Id="rId9" Type="http://schemas.openxmlformats.org/officeDocument/2006/relationships/audio" Target="../media/audio1.wav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notesSlide" Target="../notesSlides/notesSlide15.xml"/><Relationship Id="rId7" Type="http://schemas.openxmlformats.org/officeDocument/2006/relationships/slide" Target="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.xml"/><Relationship Id="rId6" Type="http://schemas.openxmlformats.org/officeDocument/2006/relationships/audio" Target="../media/audio1.wav"/><Relationship Id="rId5" Type="http://schemas.openxmlformats.org/officeDocument/2006/relationships/slide" Target="slide16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7" Type="http://schemas.openxmlformats.org/officeDocument/2006/relationships/slide" Target="slide1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1.xml"/><Relationship Id="rId6" Type="http://schemas.openxmlformats.org/officeDocument/2006/relationships/audio" Target="../media/audio1.wav"/><Relationship Id="rId5" Type="http://schemas.openxmlformats.org/officeDocument/2006/relationships/slide" Target="slide18.xml"/><Relationship Id="rId4" Type="http://schemas.openxmlformats.org/officeDocument/2006/relationships/image" Target="../media/image2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2.xml"/><Relationship Id="rId6" Type="http://schemas.openxmlformats.org/officeDocument/2006/relationships/audio" Target="../media/audio1.wav"/><Relationship Id="rId5" Type="http://schemas.openxmlformats.org/officeDocument/2006/relationships/slide" Target="slide19.xml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3.xml"/><Relationship Id="rId6" Type="http://schemas.openxmlformats.org/officeDocument/2006/relationships/audio" Target="../media/audio1.wav"/><Relationship Id="rId5" Type="http://schemas.openxmlformats.org/officeDocument/2006/relationships/slide" Target="slide16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" Target="slide20.xml"/><Relationship Id="rId3" Type="http://schemas.openxmlformats.org/officeDocument/2006/relationships/notesSlide" Target="../notesSlides/notesSlide19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4.xml"/><Relationship Id="rId6" Type="http://schemas.openxmlformats.org/officeDocument/2006/relationships/audio" Target="../media/audio1.wav"/><Relationship Id="rId5" Type="http://schemas.openxmlformats.org/officeDocument/2006/relationships/slide" Target="slide16.xml"/><Relationship Id="rId10" Type="http://schemas.openxmlformats.org/officeDocument/2006/relationships/slide" Target="slide44.xml"/><Relationship Id="rId4" Type="http://schemas.openxmlformats.org/officeDocument/2006/relationships/image" Target="../media/image27.jpeg"/><Relationship Id="rId9" Type="http://schemas.openxmlformats.org/officeDocument/2006/relationships/slide" Target="slide2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13" Type="http://schemas.openxmlformats.org/officeDocument/2006/relationships/slide" Target="slide49.xml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4.png"/><Relationship Id="rId12" Type="http://schemas.openxmlformats.org/officeDocument/2006/relationships/slide" Target="slide1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6" Type="http://schemas.openxmlformats.org/officeDocument/2006/relationships/audio" Target="../media/audio1.wav"/><Relationship Id="rId11" Type="http://schemas.openxmlformats.org/officeDocument/2006/relationships/image" Target="../media/image3.png"/><Relationship Id="rId5" Type="http://schemas.openxmlformats.org/officeDocument/2006/relationships/slide" Target="slide47.xml"/><Relationship Id="rId10" Type="http://schemas.openxmlformats.org/officeDocument/2006/relationships/image" Target="../media/image2.png"/><Relationship Id="rId4" Type="http://schemas.openxmlformats.org/officeDocument/2006/relationships/image" Target="../media/image6.png"/><Relationship Id="rId9" Type="http://schemas.openxmlformats.org/officeDocument/2006/relationships/slide" Target="slide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5.xml"/><Relationship Id="rId6" Type="http://schemas.openxmlformats.org/officeDocument/2006/relationships/audio" Target="../media/audio1.wav"/><Relationship Id="rId5" Type="http://schemas.openxmlformats.org/officeDocument/2006/relationships/slide" Target="slide22.xml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6.xml"/><Relationship Id="rId6" Type="http://schemas.openxmlformats.org/officeDocument/2006/relationships/audio" Target="../media/audio1.wav"/><Relationship Id="rId5" Type="http://schemas.openxmlformats.org/officeDocument/2006/relationships/slide" Target="slide19.xml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notesSlide" Target="../notesSlides/notesSlide22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7.xml"/><Relationship Id="rId6" Type="http://schemas.openxmlformats.org/officeDocument/2006/relationships/audio" Target="../media/audio1.wav"/><Relationship Id="rId5" Type="http://schemas.openxmlformats.org/officeDocument/2006/relationships/slide" Target="slide19.xml"/><Relationship Id="rId4" Type="http://schemas.openxmlformats.org/officeDocument/2006/relationships/image" Target="../media/image27.jpeg"/><Relationship Id="rId9" Type="http://schemas.openxmlformats.org/officeDocument/2006/relationships/slide" Target="slide2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8.xml"/><Relationship Id="rId6" Type="http://schemas.openxmlformats.org/officeDocument/2006/relationships/audio" Target="../media/audio1.wav"/><Relationship Id="rId5" Type="http://schemas.openxmlformats.org/officeDocument/2006/relationships/slide" Target="slide25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9.xml"/><Relationship Id="rId6" Type="http://schemas.openxmlformats.org/officeDocument/2006/relationships/audio" Target="../media/audio1.wav"/><Relationship Id="rId5" Type="http://schemas.openxmlformats.org/officeDocument/2006/relationships/slide" Target="slide22.xml"/><Relationship Id="rId4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slide" Target="slide27.xml"/><Relationship Id="rId3" Type="http://schemas.openxmlformats.org/officeDocument/2006/relationships/notesSlide" Target="../notesSlides/notesSlide25.xml"/><Relationship Id="rId7" Type="http://schemas.openxmlformats.org/officeDocument/2006/relationships/slide" Target="slide2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0.xml"/><Relationship Id="rId6" Type="http://schemas.openxmlformats.org/officeDocument/2006/relationships/image" Target="../media/image4.png"/><Relationship Id="rId5" Type="http://schemas.openxmlformats.org/officeDocument/2006/relationships/audio" Target="../media/audio1.wav"/><Relationship Id="rId4" Type="http://schemas.openxmlformats.org/officeDocument/2006/relationships/image" Target="../media/image27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1.xml"/><Relationship Id="rId6" Type="http://schemas.openxmlformats.org/officeDocument/2006/relationships/audio" Target="../media/audio1.wav"/><Relationship Id="rId5" Type="http://schemas.openxmlformats.org/officeDocument/2006/relationships/slide" Target="slide28.xml"/><Relationship Id="rId4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2.xml"/><Relationship Id="rId6" Type="http://schemas.openxmlformats.org/officeDocument/2006/relationships/audio" Target="../media/audio1.wav"/><Relationship Id="rId5" Type="http://schemas.openxmlformats.org/officeDocument/2006/relationships/slide" Target="slide25.xml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slide" Target="slide30.xml"/><Relationship Id="rId3" Type="http://schemas.openxmlformats.org/officeDocument/2006/relationships/notesSlide" Target="../notesSlides/notesSlide2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3.xml"/><Relationship Id="rId6" Type="http://schemas.openxmlformats.org/officeDocument/2006/relationships/audio" Target="../media/audio1.wav"/><Relationship Id="rId5" Type="http://schemas.openxmlformats.org/officeDocument/2006/relationships/slide" Target="slide25.xml"/><Relationship Id="rId4" Type="http://schemas.openxmlformats.org/officeDocument/2006/relationships/image" Target="../media/image27.jpeg"/><Relationship Id="rId9" Type="http://schemas.openxmlformats.org/officeDocument/2006/relationships/slide" Target="slide2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4.xml"/><Relationship Id="rId6" Type="http://schemas.openxmlformats.org/officeDocument/2006/relationships/audio" Target="../media/audio1.wav"/><Relationship Id="rId5" Type="http://schemas.openxmlformats.org/officeDocument/2006/relationships/slide" Target="slide31.xm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audio" Target="../media/audio1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slide" Target="slide2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5.xml"/><Relationship Id="rId6" Type="http://schemas.openxmlformats.org/officeDocument/2006/relationships/audio" Target="../media/audio1.wav"/><Relationship Id="rId5" Type="http://schemas.openxmlformats.org/officeDocument/2006/relationships/slide" Target="slide28.xml"/><Relationship Id="rId4" Type="http://schemas.openxmlformats.org/officeDocument/2006/relationships/image" Target="../media/image28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notesSlide" Target="../notesSlides/notesSlide31.xml"/><Relationship Id="rId7" Type="http://schemas.openxmlformats.org/officeDocument/2006/relationships/slide" Target="slide3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6.xml"/><Relationship Id="rId6" Type="http://schemas.openxmlformats.org/officeDocument/2006/relationships/image" Target="../media/image4.png"/><Relationship Id="rId5" Type="http://schemas.openxmlformats.org/officeDocument/2006/relationships/slide" Target="slide28.xml"/><Relationship Id="rId4" Type="http://schemas.openxmlformats.org/officeDocument/2006/relationships/image" Target="../media/image27.jpeg"/><Relationship Id="rId9" Type="http://schemas.openxmlformats.org/officeDocument/2006/relationships/slide" Target="slide3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7.xml"/><Relationship Id="rId6" Type="http://schemas.openxmlformats.org/officeDocument/2006/relationships/audio" Target="../media/audio1.wav"/><Relationship Id="rId5" Type="http://schemas.openxmlformats.org/officeDocument/2006/relationships/slide" Target="slide34.xml"/><Relationship Id="rId4" Type="http://schemas.openxmlformats.org/officeDocument/2006/relationships/image" Target="../media/image2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8.xml"/><Relationship Id="rId6" Type="http://schemas.openxmlformats.org/officeDocument/2006/relationships/audio" Target="../media/audio1.wav"/><Relationship Id="rId5" Type="http://schemas.openxmlformats.org/officeDocument/2006/relationships/slide" Target="slide31.xml"/><Relationship Id="rId4" Type="http://schemas.openxmlformats.org/officeDocument/2006/relationships/image" Target="../media/image28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slide" Target="slide36.xml"/><Relationship Id="rId3" Type="http://schemas.openxmlformats.org/officeDocument/2006/relationships/notesSlide" Target="../notesSlides/notesSlide34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9.xml"/><Relationship Id="rId6" Type="http://schemas.openxmlformats.org/officeDocument/2006/relationships/audio" Target="../media/audio1.wav"/><Relationship Id="rId5" Type="http://schemas.openxmlformats.org/officeDocument/2006/relationships/slide" Target="slide31.xml"/><Relationship Id="rId4" Type="http://schemas.openxmlformats.org/officeDocument/2006/relationships/image" Target="../media/image27.jpeg"/><Relationship Id="rId9" Type="http://schemas.openxmlformats.org/officeDocument/2006/relationships/slide" Target="slide3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0.xml"/><Relationship Id="rId6" Type="http://schemas.openxmlformats.org/officeDocument/2006/relationships/audio" Target="../media/audio1.wav"/><Relationship Id="rId5" Type="http://schemas.openxmlformats.org/officeDocument/2006/relationships/slide" Target="slide37.xml"/><Relationship Id="rId4" Type="http://schemas.openxmlformats.org/officeDocument/2006/relationships/image" Target="../media/image2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1.xml"/><Relationship Id="rId6" Type="http://schemas.openxmlformats.org/officeDocument/2006/relationships/audio" Target="../media/audio1.wav"/><Relationship Id="rId5" Type="http://schemas.openxmlformats.org/officeDocument/2006/relationships/slide" Target="slide34.xml"/><Relationship Id="rId4" Type="http://schemas.openxmlformats.org/officeDocument/2006/relationships/image" Target="../media/image28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slide" Target="slide39.xml"/><Relationship Id="rId3" Type="http://schemas.openxmlformats.org/officeDocument/2006/relationships/notesSlide" Target="../notesSlides/notesSlide37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2.xml"/><Relationship Id="rId6" Type="http://schemas.openxmlformats.org/officeDocument/2006/relationships/audio" Target="../media/audio1.wav"/><Relationship Id="rId5" Type="http://schemas.openxmlformats.org/officeDocument/2006/relationships/slide" Target="slide34.xml"/><Relationship Id="rId4" Type="http://schemas.openxmlformats.org/officeDocument/2006/relationships/image" Target="../media/image27.jpeg"/><Relationship Id="rId9" Type="http://schemas.openxmlformats.org/officeDocument/2006/relationships/slide" Target="slide3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3.xml"/><Relationship Id="rId6" Type="http://schemas.openxmlformats.org/officeDocument/2006/relationships/audio" Target="../media/audio1.wav"/><Relationship Id="rId5" Type="http://schemas.openxmlformats.org/officeDocument/2006/relationships/slide" Target="slide40.xml"/><Relationship Id="rId4" Type="http://schemas.openxmlformats.org/officeDocument/2006/relationships/image" Target="../media/image2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4.xml"/><Relationship Id="rId6" Type="http://schemas.openxmlformats.org/officeDocument/2006/relationships/audio" Target="../media/audio1.wav"/><Relationship Id="rId5" Type="http://schemas.openxmlformats.org/officeDocument/2006/relationships/slide" Target="slide37.xml"/><Relationship Id="rId4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6" Type="http://schemas.openxmlformats.org/officeDocument/2006/relationships/audio" Target="../media/audio1.wav"/><Relationship Id="rId5" Type="http://schemas.openxmlformats.org/officeDocument/2006/relationships/slide" Target="slide2.xml"/><Relationship Id="rId4" Type="http://schemas.openxmlformats.org/officeDocument/2006/relationships/image" Target="../media/image8.jpe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slide" Target="slide42.xml"/><Relationship Id="rId3" Type="http://schemas.openxmlformats.org/officeDocument/2006/relationships/notesSlide" Target="../notesSlides/notesSlide40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5.xml"/><Relationship Id="rId6" Type="http://schemas.openxmlformats.org/officeDocument/2006/relationships/audio" Target="../media/audio1.wav"/><Relationship Id="rId5" Type="http://schemas.openxmlformats.org/officeDocument/2006/relationships/slide" Target="slide37.xml"/><Relationship Id="rId4" Type="http://schemas.openxmlformats.org/officeDocument/2006/relationships/image" Target="../media/image27.jpeg"/><Relationship Id="rId9" Type="http://schemas.openxmlformats.org/officeDocument/2006/relationships/slide" Target="slide4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6.xml"/><Relationship Id="rId6" Type="http://schemas.openxmlformats.org/officeDocument/2006/relationships/audio" Target="../media/audio1.wav"/><Relationship Id="rId5" Type="http://schemas.openxmlformats.org/officeDocument/2006/relationships/slide" Target="slide43.xml"/><Relationship Id="rId4" Type="http://schemas.openxmlformats.org/officeDocument/2006/relationships/image" Target="../media/image28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7.xml"/><Relationship Id="rId6" Type="http://schemas.openxmlformats.org/officeDocument/2006/relationships/audio" Target="../media/audio1.wav"/><Relationship Id="rId5" Type="http://schemas.openxmlformats.org/officeDocument/2006/relationships/slide" Target="slide40.xml"/><Relationship Id="rId4" Type="http://schemas.openxmlformats.org/officeDocument/2006/relationships/image" Target="../media/image28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slide" Target="slide45.xml"/><Relationship Id="rId3" Type="http://schemas.openxmlformats.org/officeDocument/2006/relationships/notesSlide" Target="../notesSlides/notesSlide4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8.xml"/><Relationship Id="rId6" Type="http://schemas.openxmlformats.org/officeDocument/2006/relationships/audio" Target="../media/audio1.wav"/><Relationship Id="rId5" Type="http://schemas.openxmlformats.org/officeDocument/2006/relationships/slide" Target="slide40.xml"/><Relationship Id="rId4" Type="http://schemas.openxmlformats.org/officeDocument/2006/relationships/image" Target="../media/image27.jpeg"/><Relationship Id="rId9" Type="http://schemas.openxmlformats.org/officeDocument/2006/relationships/slide" Target="slide4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9.xml"/><Relationship Id="rId6" Type="http://schemas.openxmlformats.org/officeDocument/2006/relationships/audio" Target="../media/audio1.wav"/><Relationship Id="rId5" Type="http://schemas.openxmlformats.org/officeDocument/2006/relationships/slide" Target="slide46.xml"/><Relationship Id="rId4" Type="http://schemas.openxmlformats.org/officeDocument/2006/relationships/image" Target="../media/image28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0.xml"/><Relationship Id="rId6" Type="http://schemas.openxmlformats.org/officeDocument/2006/relationships/audio" Target="../media/audio1.wav"/><Relationship Id="rId5" Type="http://schemas.openxmlformats.org/officeDocument/2006/relationships/slide" Target="slide43.xml"/><Relationship Id="rId4" Type="http://schemas.openxmlformats.org/officeDocument/2006/relationships/image" Target="../media/image28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1.xml"/><Relationship Id="rId6" Type="http://schemas.openxmlformats.org/officeDocument/2006/relationships/audio" Target="../media/audio1.wav"/><Relationship Id="rId5" Type="http://schemas.openxmlformats.org/officeDocument/2006/relationships/slide" Target="slide2.xml"/><Relationship Id="rId4" Type="http://schemas.openxmlformats.org/officeDocument/2006/relationships/image" Target="../media/image27.jpe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2.xml"/><Relationship Id="rId6" Type="http://schemas.openxmlformats.org/officeDocument/2006/relationships/audio" Target="../media/audio1.wav"/><Relationship Id="rId5" Type="http://schemas.openxmlformats.org/officeDocument/2006/relationships/slide" Target="slide48.xml"/><Relationship Id="rId4" Type="http://schemas.openxmlformats.org/officeDocument/2006/relationships/image" Target="../media/image29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7" Type="http://schemas.openxmlformats.org/officeDocument/2006/relationships/image" Target="../media/image30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3.xml"/><Relationship Id="rId6" Type="http://schemas.openxmlformats.org/officeDocument/2006/relationships/image" Target="../media/image7.png"/><Relationship Id="rId5" Type="http://schemas.openxmlformats.org/officeDocument/2006/relationships/audio" Target="../media/audio1.wav"/><Relationship Id="rId4" Type="http://schemas.openxmlformats.org/officeDocument/2006/relationships/slide" Target="slide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4.xml"/><Relationship Id="rId5" Type="http://schemas.openxmlformats.org/officeDocument/2006/relationships/slide" Target="slide1.xml"/><Relationship Id="rId4" Type="http://schemas.openxmlformats.org/officeDocument/2006/relationships/audio" Target="../media/audio1.wav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13" Type="http://schemas.openxmlformats.org/officeDocument/2006/relationships/slide" Target="slide11.xml"/><Relationship Id="rId18" Type="http://schemas.openxmlformats.org/officeDocument/2006/relationships/slide" Target="slide2.xml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0.png"/><Relationship Id="rId12" Type="http://schemas.openxmlformats.org/officeDocument/2006/relationships/slide" Target="slide10.xml"/><Relationship Id="rId17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6" Type="http://schemas.openxmlformats.org/officeDocument/2006/relationships/slide" Target="slide14.xml"/><Relationship Id="rId20" Type="http://schemas.openxmlformats.org/officeDocument/2006/relationships/slide" Target="slide13.xml"/><Relationship Id="rId1" Type="http://schemas.openxmlformats.org/officeDocument/2006/relationships/tags" Target="../tags/tag6.xml"/><Relationship Id="rId6" Type="http://schemas.openxmlformats.org/officeDocument/2006/relationships/audio" Target="../media/audio1.wav"/><Relationship Id="rId11" Type="http://schemas.openxmlformats.org/officeDocument/2006/relationships/image" Target="../media/image11.png"/><Relationship Id="rId5" Type="http://schemas.openxmlformats.org/officeDocument/2006/relationships/slide" Target="slide6.xml"/><Relationship Id="rId15" Type="http://schemas.openxmlformats.org/officeDocument/2006/relationships/image" Target="../media/image12.png"/><Relationship Id="rId10" Type="http://schemas.openxmlformats.org/officeDocument/2006/relationships/slide" Target="slide9.xml"/><Relationship Id="rId19" Type="http://schemas.openxmlformats.org/officeDocument/2006/relationships/image" Target="../media/image7.png"/><Relationship Id="rId4" Type="http://schemas.openxmlformats.org/officeDocument/2006/relationships/image" Target="../media/image9.png"/><Relationship Id="rId9" Type="http://schemas.openxmlformats.org/officeDocument/2006/relationships/slide" Target="slide8.xml"/><Relationship Id="rId14" Type="http://schemas.openxmlformats.org/officeDocument/2006/relationships/slide" Target="slide1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6.xml"/><Relationship Id="rId7" Type="http://schemas.openxmlformats.org/officeDocument/2006/relationships/audio" Target="../media/audio1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6" Type="http://schemas.openxmlformats.org/officeDocument/2006/relationships/slide" Target="slide5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7.xml"/><Relationship Id="rId7" Type="http://schemas.openxmlformats.org/officeDocument/2006/relationships/audio" Target="../media/audio1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6" Type="http://schemas.openxmlformats.org/officeDocument/2006/relationships/slide" Target="slide5.xml"/><Relationship Id="rId5" Type="http://schemas.openxmlformats.org/officeDocument/2006/relationships/image" Target="../media/image16.jpeg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8.xml"/><Relationship Id="rId7" Type="http://schemas.openxmlformats.org/officeDocument/2006/relationships/audio" Target="../media/audio1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6" Type="http://schemas.openxmlformats.org/officeDocument/2006/relationships/slide" Target="slide5.xml"/><Relationship Id="rId5" Type="http://schemas.openxmlformats.org/officeDocument/2006/relationships/image" Target="../media/image17.jpeg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9.xml"/><Relationship Id="rId7" Type="http://schemas.openxmlformats.org/officeDocument/2006/relationships/audio" Target="../media/audio1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6" Type="http://schemas.openxmlformats.org/officeDocument/2006/relationships/slide" Target="slide5.xml"/><Relationship Id="rId5" Type="http://schemas.openxmlformats.org/officeDocument/2006/relationships/image" Target="../media/image18.jpeg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7A9528B3-AC79-5A4E-5579-A59F4E6ECF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8404978" y="8440235"/>
            <a:ext cx="378477" cy="378477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954761" y="8440235"/>
            <a:ext cx="378477" cy="378477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504544" y="8440235"/>
            <a:ext cx="378477" cy="378477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28700" y="519185"/>
            <a:ext cx="16230600" cy="1727432"/>
            <a:chOff x="0" y="0"/>
            <a:chExt cx="4274726" cy="45496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274726" cy="454961"/>
            </a:xfrm>
            <a:custGeom>
              <a:avLst/>
              <a:gdLst/>
              <a:ahLst/>
              <a:cxnLst/>
              <a:rect l="l" t="t" r="r" b="b"/>
              <a:pathLst>
                <a:path w="4274726" h="454961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430635"/>
                  </a:lnTo>
                  <a:cubicBezTo>
                    <a:pt x="4274726" y="437087"/>
                    <a:pt x="4272163" y="443274"/>
                    <a:pt x="4267601" y="447836"/>
                  </a:cubicBezTo>
                  <a:cubicBezTo>
                    <a:pt x="4263039" y="452399"/>
                    <a:pt x="4256851" y="454961"/>
                    <a:pt x="4250399" y="454961"/>
                  </a:cubicBezTo>
                  <a:lnTo>
                    <a:pt x="24327" y="454961"/>
                  </a:lnTo>
                  <a:cubicBezTo>
                    <a:pt x="10891" y="454961"/>
                    <a:pt x="0" y="444070"/>
                    <a:pt x="0" y="430635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2E5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7994951" y="880305"/>
            <a:ext cx="2298098" cy="1005191"/>
            <a:chOff x="0" y="0"/>
            <a:chExt cx="3064131" cy="1340255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>
            <a:xfrm>
              <a:off x="0" y="0"/>
              <a:ext cx="1315166" cy="1340255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>
            <a:xfrm>
              <a:off x="1765862" y="0"/>
              <a:ext cx="1298269" cy="1298269"/>
            </a:xfrm>
            <a:prstGeom prst="rect">
              <a:avLst/>
            </a:prstGeom>
          </p:spPr>
        </p:pic>
      </p:grpSp>
      <p:pic>
        <p:nvPicPr>
          <p:cNvPr id="25" name="Picture 24">
            <a:hlinkClick r:id="rId9" action="ppaction://hlinksldjump">
              <a:snd r:embed="rId10" name="click.wav"/>
            </a:hlinkClick>
            <a:extLst>
              <a:ext uri="{FF2B5EF4-FFF2-40B4-BE49-F238E27FC236}">
                <a16:creationId xmlns:a16="http://schemas.microsoft.com/office/drawing/2014/main" id="{7D1D54CB-60B9-17A9-518E-13C84CA7A14B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70138" t="49141" r="7207" b="30467"/>
          <a:stretch>
            <a:fillRect/>
          </a:stretch>
        </p:blipFill>
        <p:spPr>
          <a:xfrm>
            <a:off x="1143000" y="683349"/>
            <a:ext cx="1653621" cy="1488351"/>
          </a:xfrm>
          <a:prstGeom prst="rect">
            <a:avLst/>
          </a:prstGeom>
        </p:spPr>
      </p:pic>
      <p:pic>
        <p:nvPicPr>
          <p:cNvPr id="22" name="Picture 22">
            <a:hlinkClick r:id="rId12" action="ppaction://hlinksldjump">
              <a:snd r:embed="rId10" name="click.wav"/>
            </a:hlinkClick>
          </p:cNvPr>
          <p:cNvPicPr>
            <a:picLocks noChangeAspect="1"/>
          </p:cNvPicPr>
          <p:nvPr/>
        </p:nvPicPr>
        <p:blipFill>
          <a:blip r:embed="rId11"/>
          <a:srcRect l="30049" t="28964" r="49595" b="50457"/>
          <a:stretch>
            <a:fillRect/>
          </a:stretch>
        </p:blipFill>
        <p:spPr>
          <a:xfrm>
            <a:off x="8066695" y="7216047"/>
            <a:ext cx="2154604" cy="2178172"/>
          </a:xfrm>
          <a:prstGeom prst="rect">
            <a:avLst/>
          </a:prstGeom>
        </p:spPr>
      </p:pic>
      <p:pic>
        <p:nvPicPr>
          <p:cNvPr id="28" name="Picture 24">
            <a:hlinkClick r:id="rId13" action="ppaction://hlinksldjump">
              <a:snd r:embed="rId10" name="click.wav"/>
            </a:hlinkClick>
            <a:extLst>
              <a:ext uri="{FF2B5EF4-FFF2-40B4-BE49-F238E27FC236}">
                <a16:creationId xmlns:a16="http://schemas.microsoft.com/office/drawing/2014/main" id="{20860D74-38B2-8B4F-423D-615F732670D7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9920" t="10254" r="69950" b="72502"/>
          <a:stretch>
            <a:fillRect/>
          </a:stretch>
        </p:blipFill>
        <p:spPr>
          <a:xfrm>
            <a:off x="15519813" y="766706"/>
            <a:ext cx="1479797" cy="1264414"/>
          </a:xfrm>
          <a:prstGeom prst="rect">
            <a:avLst/>
          </a:prstGeom>
        </p:spPr>
      </p:pic>
      <p:pic>
        <p:nvPicPr>
          <p:cNvPr id="27" name="Backsound-NO-Copyright-semangat-and-happy_1">
            <a:hlinkClick r:id="" action="ppaction://media"/>
            <a:extLst>
              <a:ext uri="{FF2B5EF4-FFF2-40B4-BE49-F238E27FC236}">
                <a16:creationId xmlns:a16="http://schemas.microsoft.com/office/drawing/2014/main" id="{4A0E017E-C181-FA55-8969-EAE1542AC31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3487400" y="2070127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t="10125" r="1012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849036"/>
            <a:ext cx="16230600" cy="8409264"/>
            <a:chOff x="0" y="0"/>
            <a:chExt cx="4274726" cy="22147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4786"/>
            </a:xfrm>
            <a:custGeom>
              <a:avLst/>
              <a:gdLst/>
              <a:ahLst/>
              <a:cxnLst/>
              <a:rect l="l" t="t" r="r" b="b"/>
              <a:pathLst>
                <a:path w="4274726" h="221478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90459"/>
                  </a:lnTo>
                  <a:cubicBezTo>
                    <a:pt x="4274726" y="2196911"/>
                    <a:pt x="4272163" y="2203098"/>
                    <a:pt x="4267601" y="2207660"/>
                  </a:cubicBezTo>
                  <a:cubicBezTo>
                    <a:pt x="4263039" y="2212223"/>
                    <a:pt x="4256851" y="2214786"/>
                    <a:pt x="4250399" y="2214786"/>
                  </a:cubicBezTo>
                  <a:lnTo>
                    <a:pt x="24327" y="2214786"/>
                  </a:lnTo>
                  <a:cubicBezTo>
                    <a:pt x="10891" y="2214786"/>
                    <a:pt x="0" y="2203894"/>
                    <a:pt x="0" y="2190459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2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8711039"/>
            <a:ext cx="16230600" cy="1094521"/>
            <a:chOff x="0" y="0"/>
            <a:chExt cx="4274726" cy="2882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0741364" y="449646"/>
            <a:ext cx="7023490" cy="7023490"/>
            <a:chOff x="0" y="0"/>
            <a:chExt cx="3282950" cy="328295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282950" cy="3282950"/>
            </a:xfrm>
            <a:custGeom>
              <a:avLst/>
              <a:gdLst/>
              <a:ahLst/>
              <a:cxnLst/>
              <a:rect l="l" t="t" r="r" b="b"/>
              <a:pathLst>
                <a:path w="3282950" h="3282950">
                  <a:moveTo>
                    <a:pt x="0" y="0"/>
                  </a:moveTo>
                  <a:lnTo>
                    <a:pt x="2532380" y="0"/>
                  </a:lnTo>
                  <a:cubicBezTo>
                    <a:pt x="2946400" y="0"/>
                    <a:pt x="3282950" y="336550"/>
                    <a:pt x="3282950" y="750570"/>
                  </a:cubicBezTo>
                  <a:lnTo>
                    <a:pt x="3282950" y="750570"/>
                  </a:lnTo>
                  <a:lnTo>
                    <a:pt x="3282950" y="3282950"/>
                  </a:lnTo>
                  <a:lnTo>
                    <a:pt x="3282950" y="3282950"/>
                  </a:lnTo>
                  <a:lnTo>
                    <a:pt x="0" y="3282950"/>
                  </a:lnTo>
                  <a:lnTo>
                    <a:pt x="0" y="328295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32128" r="-17311"/>
              </a:stretch>
            </a:blipFill>
          </p:spPr>
        </p:sp>
      </p:grpSp>
      <p:grpSp>
        <p:nvGrpSpPr>
          <p:cNvPr id="11" name="Group 11"/>
          <p:cNvGrpSpPr/>
          <p:nvPr/>
        </p:nvGrpSpPr>
        <p:grpSpPr>
          <a:xfrm>
            <a:off x="1718458" y="9075402"/>
            <a:ext cx="378477" cy="378477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268241" y="9075402"/>
            <a:ext cx="378477" cy="378477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718458" y="3622110"/>
            <a:ext cx="8501929" cy="5037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0"/>
              </a:lnSpc>
            </a:pPr>
            <a:r>
              <a:rPr lang="en-US" sz="1921">
                <a:solidFill>
                  <a:srgbClr val="000000"/>
                </a:solidFill>
                <a:latin typeface="Agrandir Thin"/>
              </a:rPr>
              <a:t>     Kopi yang berasal dari </a:t>
            </a:r>
            <a:r>
              <a:rPr lang="en-US" sz="1921">
                <a:solidFill>
                  <a:srgbClr val="000000"/>
                </a:solidFill>
                <a:latin typeface="Agrandir Thin Bold"/>
              </a:rPr>
              <a:t>wilayah Timur Indonesia</a:t>
            </a:r>
            <a:r>
              <a:rPr lang="en-US" sz="1921">
                <a:solidFill>
                  <a:srgbClr val="000000"/>
                </a:solidFill>
                <a:latin typeface="Agrandir Thin"/>
              </a:rPr>
              <a:t> ini tumbuh pada ketinggian 1.500 m dengan suhu 20 derajat. Menjadikannya kopi dengan cita rasa ringan dan memiliki keharuman tajam yang nikmat. Kopi Papua Wamena memiliki tingkat</a:t>
            </a:r>
            <a:r>
              <a:rPr lang="en-US" sz="1921">
                <a:solidFill>
                  <a:srgbClr val="000000"/>
                </a:solidFill>
                <a:latin typeface="Agrandir Thin Bold"/>
              </a:rPr>
              <a:t> keasaman yang rendah</a:t>
            </a:r>
            <a:r>
              <a:rPr lang="en-US" sz="1921">
                <a:solidFill>
                  <a:srgbClr val="000000"/>
                </a:solidFill>
                <a:latin typeface="Agrandir Thin"/>
              </a:rPr>
              <a:t>, mungkin dikarenakan letak geografisnya dan juga struktur tanah tempat kopi ini bertumbuh. Yang membuat kopi ini berkualitas tinggi adalah para petani menanam kopi ini secara organik karena </a:t>
            </a:r>
            <a:r>
              <a:rPr lang="en-US" sz="1921">
                <a:solidFill>
                  <a:srgbClr val="000000"/>
                </a:solidFill>
                <a:latin typeface="Agrandir Thin Bold"/>
              </a:rPr>
              <a:t>tidak menggunakan bahan-bahan kimia</a:t>
            </a:r>
            <a:r>
              <a:rPr lang="en-US" sz="1921">
                <a:solidFill>
                  <a:srgbClr val="000000"/>
                </a:solidFill>
                <a:latin typeface="Agrandir Thin"/>
              </a:rPr>
              <a:t> yang tentu bisa memengaruhi kopi yang akan dihasilkan. </a:t>
            </a:r>
          </a:p>
          <a:p>
            <a:pPr>
              <a:lnSpc>
                <a:spcPts val="2690"/>
              </a:lnSpc>
            </a:pPr>
            <a:endParaRPr lang="en-US" sz="1921">
              <a:solidFill>
                <a:srgbClr val="000000"/>
              </a:solidFill>
              <a:latin typeface="Agrandir Thin"/>
            </a:endParaRPr>
          </a:p>
          <a:p>
            <a:pPr>
              <a:lnSpc>
                <a:spcPts val="2690"/>
              </a:lnSpc>
            </a:pPr>
            <a:r>
              <a:rPr lang="en-US" sz="1921">
                <a:solidFill>
                  <a:srgbClr val="000000"/>
                </a:solidFill>
                <a:latin typeface="Agrandir Thin"/>
              </a:rPr>
              <a:t>     Untuk kamu yang menyukai kopi dengan rasa ringan dan lembut, aroma tajam yang nikmat serta tekstur yang </a:t>
            </a:r>
            <a:r>
              <a:rPr lang="en-US" sz="1921">
                <a:solidFill>
                  <a:srgbClr val="000000"/>
                </a:solidFill>
                <a:latin typeface="Agrandir Thin Bold"/>
              </a:rPr>
              <a:t>nyaris tanpa ampas</a:t>
            </a:r>
            <a:r>
              <a:rPr lang="en-US" sz="1921">
                <a:solidFill>
                  <a:srgbClr val="000000"/>
                </a:solidFill>
                <a:latin typeface="Agrandir Thin"/>
              </a:rPr>
              <a:t>, kopi Papua Wamena adalah pilihan yang tak mungkin salah. </a:t>
            </a:r>
            <a:r>
              <a:rPr lang="en-US" sz="1921">
                <a:solidFill>
                  <a:srgbClr val="000000"/>
                </a:solidFill>
                <a:latin typeface="Agrandir Thin Bold"/>
              </a:rPr>
              <a:t>Ketajaman aroma dengan cita rasa yang ringan</a:t>
            </a:r>
            <a:r>
              <a:rPr lang="en-US" sz="1921">
                <a:solidFill>
                  <a:srgbClr val="000000"/>
                </a:solidFill>
                <a:latin typeface="Agrandir Thin"/>
              </a:rPr>
              <a:t> merupakan ciri khas dari kopi nusantara dari bagian timur Indonesia ini</a:t>
            </a:r>
          </a:p>
          <a:p>
            <a:pPr>
              <a:lnSpc>
                <a:spcPts val="2690"/>
              </a:lnSpc>
            </a:pPr>
            <a:endParaRPr lang="en-US" sz="1921">
              <a:solidFill>
                <a:srgbClr val="000000"/>
              </a:solidFill>
              <a:latin typeface="Agrandir Thin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5655343" y="8945404"/>
            <a:ext cx="475042" cy="498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>
                <a:solidFill>
                  <a:srgbClr val="FFF2E5"/>
                </a:solidFill>
                <a:latin typeface="Agrandir Thin"/>
              </a:rPr>
              <a:t>No.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532751" y="1444605"/>
            <a:ext cx="8873342" cy="22236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59"/>
              </a:lnSpc>
            </a:pPr>
            <a:r>
              <a:rPr lang="en-US" sz="8799" dirty="0">
                <a:solidFill>
                  <a:srgbClr val="000000"/>
                </a:solidFill>
                <a:latin typeface="Foda Display"/>
              </a:rPr>
              <a:t>Kopi Papua </a:t>
            </a:r>
            <a:r>
              <a:rPr lang="en-US" sz="8799" dirty="0" err="1">
                <a:solidFill>
                  <a:srgbClr val="000000"/>
                </a:solidFill>
                <a:latin typeface="Foda Display"/>
              </a:rPr>
              <a:t>Wamena</a:t>
            </a:r>
            <a:endParaRPr lang="en-US" sz="8799" dirty="0">
              <a:solidFill>
                <a:srgbClr val="000000"/>
              </a:solidFill>
              <a:latin typeface="Foda Display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5995720" y="8955405"/>
            <a:ext cx="583899" cy="498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2500">
                <a:solidFill>
                  <a:srgbClr val="EDA63A"/>
                </a:solidFill>
                <a:latin typeface="Agrandir Narrow Black"/>
              </a:rPr>
              <a:t>05</a:t>
            </a:r>
          </a:p>
        </p:txBody>
      </p:sp>
      <p:pic>
        <p:nvPicPr>
          <p:cNvPr id="21" name="Picture 21">
            <a:hlinkClick r:id="rId6" action="ppaction://hlinksldjump">
              <a:snd r:embed="rId7" name="click.wav"/>
            </a:hlinkClick>
          </p:cNvPr>
          <p:cNvPicPr>
            <a:picLocks noChangeAspect="1"/>
          </p:cNvPicPr>
          <p:nvPr/>
        </p:nvPicPr>
        <p:blipFill>
          <a:blip r:embed="rId8"/>
          <a:srcRect l="50629" t="70472" r="28339" b="10210"/>
          <a:stretch>
            <a:fillRect/>
          </a:stretch>
        </p:blipFill>
        <p:spPr>
          <a:xfrm>
            <a:off x="15719094" y="7569844"/>
            <a:ext cx="1137152" cy="1044487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t="10125" r="1012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849036"/>
            <a:ext cx="16230600" cy="8409264"/>
            <a:chOff x="0" y="0"/>
            <a:chExt cx="4274726" cy="22147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4786"/>
            </a:xfrm>
            <a:custGeom>
              <a:avLst/>
              <a:gdLst/>
              <a:ahLst/>
              <a:cxnLst/>
              <a:rect l="l" t="t" r="r" b="b"/>
              <a:pathLst>
                <a:path w="4274726" h="221478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90459"/>
                  </a:lnTo>
                  <a:cubicBezTo>
                    <a:pt x="4274726" y="2196911"/>
                    <a:pt x="4272163" y="2203098"/>
                    <a:pt x="4267601" y="2207660"/>
                  </a:cubicBezTo>
                  <a:cubicBezTo>
                    <a:pt x="4263039" y="2212223"/>
                    <a:pt x="4256851" y="2214786"/>
                    <a:pt x="4250399" y="2214786"/>
                  </a:cubicBezTo>
                  <a:lnTo>
                    <a:pt x="24327" y="2214786"/>
                  </a:lnTo>
                  <a:cubicBezTo>
                    <a:pt x="10891" y="2214786"/>
                    <a:pt x="0" y="2203894"/>
                    <a:pt x="0" y="2190459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2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8711039"/>
            <a:ext cx="16230600" cy="1094521"/>
            <a:chOff x="0" y="0"/>
            <a:chExt cx="4274726" cy="2882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0741364" y="449646"/>
            <a:ext cx="7023490" cy="7023490"/>
            <a:chOff x="0" y="0"/>
            <a:chExt cx="3282950" cy="328295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282950" cy="3282950"/>
            </a:xfrm>
            <a:custGeom>
              <a:avLst/>
              <a:gdLst/>
              <a:ahLst/>
              <a:cxnLst/>
              <a:rect l="l" t="t" r="r" b="b"/>
              <a:pathLst>
                <a:path w="3282950" h="3282950">
                  <a:moveTo>
                    <a:pt x="0" y="0"/>
                  </a:moveTo>
                  <a:lnTo>
                    <a:pt x="2532380" y="0"/>
                  </a:lnTo>
                  <a:cubicBezTo>
                    <a:pt x="2946400" y="0"/>
                    <a:pt x="3282950" y="336550"/>
                    <a:pt x="3282950" y="750570"/>
                  </a:cubicBezTo>
                  <a:lnTo>
                    <a:pt x="3282950" y="750570"/>
                  </a:lnTo>
                  <a:lnTo>
                    <a:pt x="3282950" y="3282950"/>
                  </a:lnTo>
                  <a:lnTo>
                    <a:pt x="3282950" y="3282950"/>
                  </a:lnTo>
                  <a:lnTo>
                    <a:pt x="0" y="3282950"/>
                  </a:lnTo>
                  <a:lnTo>
                    <a:pt x="0" y="328295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5471" r="-25471"/>
              </a:stretch>
            </a:blipFill>
          </p:spPr>
        </p:sp>
      </p:grpSp>
      <p:grpSp>
        <p:nvGrpSpPr>
          <p:cNvPr id="11" name="Group 11"/>
          <p:cNvGrpSpPr/>
          <p:nvPr/>
        </p:nvGrpSpPr>
        <p:grpSpPr>
          <a:xfrm>
            <a:off x="1718458" y="9075402"/>
            <a:ext cx="378477" cy="378477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268241" y="9075402"/>
            <a:ext cx="378477" cy="378477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718458" y="3238500"/>
            <a:ext cx="8501929" cy="5037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0"/>
              </a:lnSpc>
            </a:pPr>
            <a:r>
              <a:rPr lang="en-US" sz="1921" dirty="0">
                <a:solidFill>
                  <a:srgbClr val="000000"/>
                </a:solidFill>
                <a:latin typeface="Agrandir Thin"/>
              </a:rPr>
              <a:t>     Flores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terkenal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dengan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keindahan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alamnya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menakjubkan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,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siapa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sangka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daerah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ini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ternyata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juga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menghasilkan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tak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kalah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nikmatnya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 Kopi Flores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Bajawa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adalah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berasal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dari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Kabupaten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Ngada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ini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tumbuh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di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dataran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Flores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subur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meskipun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di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kelilingi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oleh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pegunungan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masih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aktif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maupun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tidak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 Tanah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tempat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ini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dihasilkan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ternyata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mengandung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andosols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subur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dari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abu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gunung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berapi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ternyata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sangat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baik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untuk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menanam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kopi. Dan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jadilah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Flores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Bajawa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nikmatnya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tak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kalah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dengan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nusantara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lainnya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 </a:t>
            </a:r>
          </a:p>
          <a:p>
            <a:pPr>
              <a:lnSpc>
                <a:spcPts val="2690"/>
              </a:lnSpc>
            </a:pPr>
            <a:endParaRPr lang="en-US" sz="1921" dirty="0">
              <a:solidFill>
                <a:srgbClr val="000000"/>
              </a:solidFill>
              <a:latin typeface="Agrandir Thin"/>
            </a:endParaRPr>
          </a:p>
          <a:p>
            <a:pPr>
              <a:lnSpc>
                <a:spcPts val="2690"/>
              </a:lnSpc>
            </a:pPr>
            <a:r>
              <a:rPr lang="en-US" sz="1921" dirty="0">
                <a:solidFill>
                  <a:srgbClr val="000000"/>
                </a:solidFill>
                <a:latin typeface="Agrandir Thin"/>
              </a:rPr>
              <a:t>     Kopi Flores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Bajawa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biasanya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melalui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proses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giling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basah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ini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memiliki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sedikit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aroma fruity dan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sedikit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bau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tembakau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pada after taste-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nya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Sebuah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keunikan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mungkin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tak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didapatkan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dari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biji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berasal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dari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daerah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lain.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Ketajaman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aroma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dengan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cita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rasa yang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ringan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merupakan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ciri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khas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dari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nusantara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dari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bagian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timur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Indonesia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ini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</a:t>
            </a:r>
          </a:p>
          <a:p>
            <a:pPr>
              <a:lnSpc>
                <a:spcPts val="2690"/>
              </a:lnSpc>
            </a:pPr>
            <a:endParaRPr lang="en-US" sz="1921" dirty="0">
              <a:solidFill>
                <a:srgbClr val="000000"/>
              </a:solidFill>
              <a:latin typeface="Agrandir Thin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5655343" y="8945404"/>
            <a:ext cx="475042" cy="498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>
                <a:solidFill>
                  <a:srgbClr val="FFF2E5"/>
                </a:solidFill>
                <a:latin typeface="Agrandir Thin"/>
              </a:rPr>
              <a:t>No.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08951" y="1135614"/>
            <a:ext cx="8720942" cy="22236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59"/>
              </a:lnSpc>
            </a:pPr>
            <a:r>
              <a:rPr lang="en-US" sz="8799" dirty="0">
                <a:solidFill>
                  <a:srgbClr val="000000"/>
                </a:solidFill>
                <a:latin typeface="Foda Display"/>
              </a:rPr>
              <a:t>Kopi </a:t>
            </a:r>
            <a:r>
              <a:rPr lang="en-US" sz="8799" dirty="0" err="1">
                <a:solidFill>
                  <a:srgbClr val="000000"/>
                </a:solidFill>
                <a:latin typeface="Foda Display"/>
              </a:rPr>
              <a:t>Vlores</a:t>
            </a:r>
            <a:r>
              <a:rPr lang="en-US" sz="8799" dirty="0">
                <a:solidFill>
                  <a:srgbClr val="000000"/>
                </a:solidFill>
                <a:latin typeface="Foda Display"/>
              </a:rPr>
              <a:t> </a:t>
            </a:r>
            <a:r>
              <a:rPr lang="en-US" sz="8799" dirty="0" err="1">
                <a:solidFill>
                  <a:srgbClr val="000000"/>
                </a:solidFill>
                <a:latin typeface="Foda Display"/>
              </a:rPr>
              <a:t>Bajawa</a:t>
            </a:r>
            <a:endParaRPr lang="en-US" sz="8799" dirty="0">
              <a:solidFill>
                <a:srgbClr val="000000"/>
              </a:solidFill>
              <a:latin typeface="Foda Display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5995720" y="8955405"/>
            <a:ext cx="583899" cy="498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2500">
                <a:solidFill>
                  <a:srgbClr val="EDA63A"/>
                </a:solidFill>
                <a:latin typeface="Agrandir Narrow Black"/>
              </a:rPr>
              <a:t>06</a:t>
            </a:r>
          </a:p>
        </p:txBody>
      </p:sp>
      <p:pic>
        <p:nvPicPr>
          <p:cNvPr id="21" name="Picture 21">
            <a:hlinkClick r:id="rId6" action="ppaction://hlinksldjump">
              <a:snd r:embed="rId7" name="click.wav"/>
            </a:hlinkClick>
          </p:cNvPr>
          <p:cNvPicPr>
            <a:picLocks noChangeAspect="1"/>
          </p:cNvPicPr>
          <p:nvPr/>
        </p:nvPicPr>
        <p:blipFill>
          <a:blip r:embed="rId8"/>
          <a:srcRect l="50629" t="70472" r="28339" b="10210"/>
          <a:stretch>
            <a:fillRect/>
          </a:stretch>
        </p:blipFill>
        <p:spPr>
          <a:xfrm>
            <a:off x="15719094" y="7569844"/>
            <a:ext cx="1137152" cy="1044487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t="10125" r="1012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849036"/>
            <a:ext cx="16230600" cy="8409264"/>
            <a:chOff x="0" y="0"/>
            <a:chExt cx="4274726" cy="22147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4786"/>
            </a:xfrm>
            <a:custGeom>
              <a:avLst/>
              <a:gdLst/>
              <a:ahLst/>
              <a:cxnLst/>
              <a:rect l="l" t="t" r="r" b="b"/>
              <a:pathLst>
                <a:path w="4274726" h="221478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90459"/>
                  </a:lnTo>
                  <a:cubicBezTo>
                    <a:pt x="4274726" y="2196911"/>
                    <a:pt x="4272163" y="2203098"/>
                    <a:pt x="4267601" y="2207660"/>
                  </a:cubicBezTo>
                  <a:cubicBezTo>
                    <a:pt x="4263039" y="2212223"/>
                    <a:pt x="4256851" y="2214786"/>
                    <a:pt x="4250399" y="2214786"/>
                  </a:cubicBezTo>
                  <a:lnTo>
                    <a:pt x="24327" y="2214786"/>
                  </a:lnTo>
                  <a:cubicBezTo>
                    <a:pt x="10891" y="2214786"/>
                    <a:pt x="0" y="2203894"/>
                    <a:pt x="0" y="2190459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2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8711039"/>
            <a:ext cx="16230600" cy="1094521"/>
            <a:chOff x="0" y="0"/>
            <a:chExt cx="4274726" cy="2882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0741364" y="449646"/>
            <a:ext cx="7023490" cy="7023490"/>
            <a:chOff x="0" y="0"/>
            <a:chExt cx="3282950" cy="328295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282950" cy="3282950"/>
            </a:xfrm>
            <a:custGeom>
              <a:avLst/>
              <a:gdLst/>
              <a:ahLst/>
              <a:cxnLst/>
              <a:rect l="l" t="t" r="r" b="b"/>
              <a:pathLst>
                <a:path w="3282950" h="3282950">
                  <a:moveTo>
                    <a:pt x="0" y="0"/>
                  </a:moveTo>
                  <a:lnTo>
                    <a:pt x="2532380" y="0"/>
                  </a:lnTo>
                  <a:cubicBezTo>
                    <a:pt x="2946400" y="0"/>
                    <a:pt x="3282950" y="336550"/>
                    <a:pt x="3282950" y="750570"/>
                  </a:cubicBezTo>
                  <a:lnTo>
                    <a:pt x="3282950" y="750570"/>
                  </a:lnTo>
                  <a:lnTo>
                    <a:pt x="3282950" y="3282950"/>
                  </a:lnTo>
                  <a:lnTo>
                    <a:pt x="3282950" y="3282950"/>
                  </a:lnTo>
                  <a:lnTo>
                    <a:pt x="0" y="3282950"/>
                  </a:lnTo>
                  <a:lnTo>
                    <a:pt x="0" y="328295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9602" r="-21340"/>
              </a:stretch>
            </a:blipFill>
          </p:spPr>
        </p:sp>
      </p:grpSp>
      <p:grpSp>
        <p:nvGrpSpPr>
          <p:cNvPr id="11" name="Group 11"/>
          <p:cNvGrpSpPr/>
          <p:nvPr/>
        </p:nvGrpSpPr>
        <p:grpSpPr>
          <a:xfrm>
            <a:off x="1718458" y="9075402"/>
            <a:ext cx="378477" cy="378477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268241" y="9075402"/>
            <a:ext cx="378477" cy="378477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718458" y="2668181"/>
            <a:ext cx="8501929" cy="5370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0"/>
              </a:lnSpc>
            </a:pPr>
            <a:r>
              <a:rPr lang="en-US" sz="1921" dirty="0">
                <a:solidFill>
                  <a:srgbClr val="000000"/>
                </a:solidFill>
                <a:latin typeface="Agrandir Thin"/>
              </a:rPr>
              <a:t>     Kopi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berasal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dari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Pulau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Jawa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ini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ternyata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memiliki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keunikan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cita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rasa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sendiri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 Aroma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rempah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lahir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secara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alami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menjadikan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jenis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ini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dinikmati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karena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memiliki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karakteristik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berbeda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Produksi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biji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Jawa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umumnya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dilakukan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dengan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metode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wet processing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sehingga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cita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rasanya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mungkin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sedikit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berbeda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dan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tidak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sekuat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Sumatera dan Sulawesi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dari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segi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cita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rasa dan aroma,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tetapi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dia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tetap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memiliki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penikmat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sendiri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karena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aroma tipis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rempah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dihasikan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 ‘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seimbang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’. </a:t>
            </a:r>
          </a:p>
          <a:p>
            <a:pPr>
              <a:lnSpc>
                <a:spcPts val="2690"/>
              </a:lnSpc>
            </a:pPr>
            <a:endParaRPr lang="en-US" sz="1921" dirty="0">
              <a:solidFill>
                <a:srgbClr val="000000"/>
              </a:solidFill>
              <a:latin typeface="Agrandir Thin"/>
            </a:endParaRPr>
          </a:p>
          <a:p>
            <a:pPr>
              <a:lnSpc>
                <a:spcPts val="2690"/>
              </a:lnSpc>
            </a:pPr>
            <a:r>
              <a:rPr lang="en-US" sz="1921" dirty="0">
                <a:solidFill>
                  <a:srgbClr val="000000"/>
                </a:solidFill>
                <a:latin typeface="Agrandir Thin"/>
              </a:rPr>
              <a:t>    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Tingkat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keasaman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yang medium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dan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kekentalan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tidak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terlalu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pekat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menjadi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serta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semilir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aroma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rempah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dihasilkan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,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membuat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ciri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khas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sendiri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saat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menenggaknya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Menjadikan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pengalaman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minum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terasa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lebih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unik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dan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berbeda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 Sebagian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besar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Jawa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melalui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proses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giling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basah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Itu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jugalah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membuat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cita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rasanya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tidak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terlalu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kuat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Meski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begitu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Jawa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tetap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diminati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karena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menurut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beberapa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ahli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,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tidak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semua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nusantara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mampu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menghasikan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yang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beraroma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‘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rempah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’.</a:t>
            </a:r>
          </a:p>
          <a:p>
            <a:pPr>
              <a:lnSpc>
                <a:spcPts val="2690"/>
              </a:lnSpc>
            </a:pPr>
            <a:endParaRPr lang="en-US" sz="1921" dirty="0">
              <a:solidFill>
                <a:srgbClr val="000000"/>
              </a:solidFill>
              <a:latin typeface="Agrandir Thin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5655343" y="8945404"/>
            <a:ext cx="475042" cy="498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>
                <a:solidFill>
                  <a:srgbClr val="FFF2E5"/>
                </a:solidFill>
                <a:latin typeface="Agrandir Thin"/>
              </a:rPr>
              <a:t>No.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570851" y="1423040"/>
            <a:ext cx="8797142" cy="11464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59"/>
              </a:lnSpc>
            </a:pPr>
            <a:r>
              <a:rPr lang="en-US" sz="8799" dirty="0">
                <a:solidFill>
                  <a:srgbClr val="000000"/>
                </a:solidFill>
                <a:latin typeface="Foda Display"/>
              </a:rPr>
              <a:t>Kopi </a:t>
            </a:r>
            <a:r>
              <a:rPr lang="en-US" sz="8799" dirty="0" err="1">
                <a:solidFill>
                  <a:srgbClr val="000000"/>
                </a:solidFill>
                <a:latin typeface="Foda Display"/>
              </a:rPr>
              <a:t>Jawa</a:t>
            </a:r>
            <a:endParaRPr lang="en-US" sz="8799" dirty="0">
              <a:solidFill>
                <a:srgbClr val="000000"/>
              </a:solidFill>
              <a:latin typeface="Foda Display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5995720" y="8955405"/>
            <a:ext cx="583899" cy="498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2500">
                <a:solidFill>
                  <a:srgbClr val="EDA63A"/>
                </a:solidFill>
                <a:latin typeface="Agrandir Narrow Black"/>
              </a:rPr>
              <a:t>07</a:t>
            </a:r>
          </a:p>
        </p:txBody>
      </p:sp>
      <p:pic>
        <p:nvPicPr>
          <p:cNvPr id="21" name="Picture 21">
            <a:hlinkClick r:id="rId6" action="ppaction://hlinksldjump">
              <a:snd r:embed="rId7" name="click.wav"/>
            </a:hlinkClick>
          </p:cNvPr>
          <p:cNvPicPr>
            <a:picLocks noChangeAspect="1"/>
          </p:cNvPicPr>
          <p:nvPr/>
        </p:nvPicPr>
        <p:blipFill>
          <a:blip r:embed="rId8"/>
          <a:srcRect l="50629" t="70472" r="28339" b="10210"/>
          <a:stretch>
            <a:fillRect/>
          </a:stretch>
        </p:blipFill>
        <p:spPr>
          <a:xfrm>
            <a:off x="15719094" y="7569844"/>
            <a:ext cx="1137152" cy="1044487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7"/>
          <a:srcRect t="10125" r="1012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849036"/>
            <a:ext cx="16230600" cy="8409264"/>
            <a:chOff x="0" y="0"/>
            <a:chExt cx="4274726" cy="22147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4786"/>
            </a:xfrm>
            <a:custGeom>
              <a:avLst/>
              <a:gdLst/>
              <a:ahLst/>
              <a:cxnLst/>
              <a:rect l="l" t="t" r="r" b="b"/>
              <a:pathLst>
                <a:path w="4274726" h="221478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90459"/>
                  </a:lnTo>
                  <a:cubicBezTo>
                    <a:pt x="4274726" y="2196911"/>
                    <a:pt x="4272163" y="2203098"/>
                    <a:pt x="4267601" y="2207660"/>
                  </a:cubicBezTo>
                  <a:cubicBezTo>
                    <a:pt x="4263039" y="2212223"/>
                    <a:pt x="4256851" y="2214786"/>
                    <a:pt x="4250399" y="2214786"/>
                  </a:cubicBezTo>
                  <a:lnTo>
                    <a:pt x="24327" y="2214786"/>
                  </a:lnTo>
                  <a:cubicBezTo>
                    <a:pt x="10891" y="2214786"/>
                    <a:pt x="0" y="2203894"/>
                    <a:pt x="0" y="2190459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2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8711039"/>
            <a:ext cx="16230600" cy="1094521"/>
            <a:chOff x="0" y="0"/>
            <a:chExt cx="4274726" cy="2882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718458" y="9075402"/>
            <a:ext cx="378477" cy="378477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268241" y="9075402"/>
            <a:ext cx="378477" cy="378477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2954000" y="8945404"/>
            <a:ext cx="1804785" cy="4227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dirty="0" err="1">
                <a:solidFill>
                  <a:srgbClr val="FFF2E5"/>
                </a:solidFill>
                <a:latin typeface="Agrandir Thin"/>
              </a:rPr>
              <a:t>Animasi</a:t>
            </a:r>
            <a:r>
              <a:rPr lang="en-US" sz="2500" dirty="0">
                <a:solidFill>
                  <a:srgbClr val="FFF2E5"/>
                </a:solidFill>
                <a:latin typeface="Agrandir Thin"/>
              </a:rPr>
              <a:t>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097000" y="8955405"/>
            <a:ext cx="1415819" cy="4227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2500" dirty="0">
                <a:solidFill>
                  <a:srgbClr val="EDA63A"/>
                </a:solidFill>
                <a:latin typeface="Agrandir Narrow Black"/>
              </a:rPr>
              <a:t>YouTube</a:t>
            </a:r>
          </a:p>
        </p:txBody>
      </p:sp>
      <p:pic>
        <p:nvPicPr>
          <p:cNvPr id="21" name="Picture 21">
            <a:hlinkClick r:id="rId8" action="ppaction://hlinksldjump">
              <a:snd r:embed="rId9" name="click.wav"/>
            </a:hlinkClick>
          </p:cNvPr>
          <p:cNvPicPr>
            <a:picLocks noChangeAspect="1"/>
          </p:cNvPicPr>
          <p:nvPr/>
        </p:nvPicPr>
        <p:blipFill>
          <a:blip r:embed="rId10"/>
          <a:srcRect l="50629" t="70472" r="28339" b="10210"/>
          <a:stretch>
            <a:fillRect/>
          </a:stretch>
        </p:blipFill>
        <p:spPr>
          <a:xfrm>
            <a:off x="15719094" y="8724900"/>
            <a:ext cx="1137152" cy="1044487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1535F375-DD50-22CF-8190-77839353301D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2822575" y="1223870"/>
            <a:ext cx="12642850" cy="7112335"/>
            <a:chOff x="2292350" y="1289050"/>
            <a:chExt cx="13703300" cy="7708900"/>
          </a:xfrm>
        </p:grpSpPr>
        <p:pic>
          <p:nvPicPr>
            <p:cNvPr id="10" name="vG0RtDa-qPc191109781" title="Animasi Infografis Pemetaan Kopi Di Indonesia">
              <a:hlinkClick r:id="" action="ppaction://media"/>
              <a:extLst>
                <a:ext uri="{FF2B5EF4-FFF2-40B4-BE49-F238E27FC236}">
                  <a16:creationId xmlns:a16="http://schemas.microsoft.com/office/drawing/2014/main" id="{CE77401B-88E5-CFCC-F094-3A2A89819A6F}"/>
                </a:ext>
              </a:extLst>
            </p:cNvPr>
            <p:cNvPicPr>
              <a:picLocks noRot="1" noChangeAspect="1"/>
            </p:cNvPicPr>
            <p:nvPr>
              <a:videoFile r:link="rId3"/>
              <p:custDataLst>
                <p:tags r:id="rId4"/>
              </p:custDataLst>
            </p:nvPr>
          </p:nvPicPr>
          <p:blipFill>
            <a:blip r:embed="rId11"/>
            <a:stretch>
              <a:fillRect/>
            </a:stretch>
          </p:blipFill>
          <p:spPr>
            <a:xfrm>
              <a:off x="2292350" y="1289050"/>
              <a:ext cx="13644071" cy="7708900"/>
            </a:xfrm>
            <a:prstGeom prst="rect">
              <a:avLst/>
            </a:prstGeom>
          </p:spPr>
        </p:pic>
        <p:pic>
          <p:nvPicPr>
            <p:cNvPr id="22" name="vG0RtDa-qPc191109781_pic">
              <a:extLst>
                <a:ext uri="{FF2B5EF4-FFF2-40B4-BE49-F238E27FC236}">
                  <a16:creationId xmlns:a16="http://schemas.microsoft.com/office/drawing/2014/main" id="{7E1DFC4F-301C-68D9-4C08-2A6507B8B665}"/>
                </a:ext>
              </a:extLst>
            </p:cNvPr>
            <p:cNvPicPr>
              <a:picLocks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2350" y="1289050"/>
              <a:ext cx="13703300" cy="7708900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422165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7"/>
          <a:srcRect t="10125" r="1012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849036"/>
            <a:ext cx="16230600" cy="8409264"/>
            <a:chOff x="0" y="0"/>
            <a:chExt cx="4274726" cy="22147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4786"/>
            </a:xfrm>
            <a:custGeom>
              <a:avLst/>
              <a:gdLst/>
              <a:ahLst/>
              <a:cxnLst/>
              <a:rect l="l" t="t" r="r" b="b"/>
              <a:pathLst>
                <a:path w="4274726" h="221478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90459"/>
                  </a:lnTo>
                  <a:cubicBezTo>
                    <a:pt x="4274726" y="2196911"/>
                    <a:pt x="4272163" y="2203098"/>
                    <a:pt x="4267601" y="2207660"/>
                  </a:cubicBezTo>
                  <a:cubicBezTo>
                    <a:pt x="4263039" y="2212223"/>
                    <a:pt x="4256851" y="2214786"/>
                    <a:pt x="4250399" y="2214786"/>
                  </a:cubicBezTo>
                  <a:lnTo>
                    <a:pt x="24327" y="2214786"/>
                  </a:lnTo>
                  <a:cubicBezTo>
                    <a:pt x="10891" y="2214786"/>
                    <a:pt x="0" y="2203894"/>
                    <a:pt x="0" y="2190459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2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8711039"/>
            <a:ext cx="16230600" cy="1094521"/>
            <a:chOff x="0" y="0"/>
            <a:chExt cx="4274726" cy="2882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718458" y="9075402"/>
            <a:ext cx="378477" cy="378477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268241" y="9075402"/>
            <a:ext cx="378477" cy="378477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3214581" y="8945404"/>
            <a:ext cx="1804785" cy="4227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dirty="0">
                <a:solidFill>
                  <a:srgbClr val="FFF2E5"/>
                </a:solidFill>
                <a:latin typeface="Agrandir Thin"/>
              </a:rPr>
              <a:t>Video.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128981" y="8955405"/>
            <a:ext cx="1415819" cy="4227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2500" dirty="0">
                <a:solidFill>
                  <a:srgbClr val="EDA63A"/>
                </a:solidFill>
                <a:latin typeface="Agrandir Narrow Black"/>
              </a:rPr>
              <a:t>YouTube</a:t>
            </a:r>
          </a:p>
        </p:txBody>
      </p:sp>
      <p:pic>
        <p:nvPicPr>
          <p:cNvPr id="21" name="Picture 21">
            <a:hlinkClick r:id="rId8" action="ppaction://hlinksldjump">
              <a:snd r:embed="rId9" name="click.wav"/>
            </a:hlinkClick>
          </p:cNvPr>
          <p:cNvPicPr>
            <a:picLocks noChangeAspect="1"/>
          </p:cNvPicPr>
          <p:nvPr/>
        </p:nvPicPr>
        <p:blipFill>
          <a:blip r:embed="rId10"/>
          <a:srcRect l="50629" t="70472" r="28339" b="10210"/>
          <a:stretch>
            <a:fillRect/>
          </a:stretch>
        </p:blipFill>
        <p:spPr>
          <a:xfrm>
            <a:off x="15719094" y="8671013"/>
            <a:ext cx="1137152" cy="1044487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7BC1611E-BF52-31EE-6656-A25C09E0D284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2140915" y="1246204"/>
            <a:ext cx="14006169" cy="7075938"/>
            <a:chOff x="2292350" y="1289050"/>
            <a:chExt cx="13703300" cy="7708900"/>
          </a:xfrm>
        </p:grpSpPr>
        <p:pic>
          <p:nvPicPr>
            <p:cNvPr id="10" name="4oGuiwRBs6g190961609" title="☕ 7 JENIS KOPI NUSANTARA YG HARUS KAMU TAU! - Dari Nusantara untuk dunia">
              <a:hlinkClick r:id="" action="ppaction://media"/>
              <a:extLst>
                <a:ext uri="{FF2B5EF4-FFF2-40B4-BE49-F238E27FC236}">
                  <a16:creationId xmlns:a16="http://schemas.microsoft.com/office/drawing/2014/main" id="{D942BC61-1A28-32FF-9A94-FBBD94E8C215}"/>
                </a:ext>
              </a:extLst>
            </p:cNvPr>
            <p:cNvPicPr>
              <a:picLocks noRot="1" noChangeAspect="1"/>
            </p:cNvPicPr>
            <p:nvPr>
              <a:videoFile r:link="rId3"/>
              <p:custDataLst>
                <p:tags r:id="rId4"/>
              </p:custDataLst>
            </p:nvPr>
          </p:nvPicPr>
          <p:blipFill>
            <a:blip r:embed="rId11"/>
            <a:stretch>
              <a:fillRect/>
            </a:stretch>
          </p:blipFill>
          <p:spPr>
            <a:xfrm>
              <a:off x="2292350" y="1289050"/>
              <a:ext cx="13644071" cy="7708900"/>
            </a:xfrm>
            <a:prstGeom prst="rect">
              <a:avLst/>
            </a:prstGeom>
          </p:spPr>
        </p:pic>
        <p:pic>
          <p:nvPicPr>
            <p:cNvPr id="22" name="4oGuiwRBs6g190961609_pic">
              <a:extLst>
                <a:ext uri="{FF2B5EF4-FFF2-40B4-BE49-F238E27FC236}">
                  <a16:creationId xmlns:a16="http://schemas.microsoft.com/office/drawing/2014/main" id="{0E4BF94E-A617-7D8B-EA2A-B6BD793B31A5}"/>
                </a:ext>
              </a:extLst>
            </p:cNvPr>
            <p:cNvPicPr>
              <a:picLocks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2350" y="1289050"/>
              <a:ext cx="13703300" cy="7708900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2199008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281469CF-F67B-3061-DDA5-EEB8C00F81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01DB442-C3F8-B924-8550-19641E483574}"/>
              </a:ext>
            </a:extLst>
          </p:cNvPr>
          <p:cNvGrpSpPr/>
          <p:nvPr/>
        </p:nvGrpSpPr>
        <p:grpSpPr>
          <a:xfrm>
            <a:off x="7791283" y="5424289"/>
            <a:ext cx="2705434" cy="820415"/>
            <a:chOff x="7791283" y="5424289"/>
            <a:chExt cx="2705434" cy="820415"/>
          </a:xfrm>
        </p:grpSpPr>
        <p:grpSp>
          <p:nvGrpSpPr>
            <p:cNvPr id="10" name="Group 10"/>
            <p:cNvGrpSpPr/>
            <p:nvPr/>
          </p:nvGrpSpPr>
          <p:grpSpPr>
            <a:xfrm>
              <a:off x="7791283" y="5424289"/>
              <a:ext cx="2705434" cy="820415"/>
              <a:chOff x="0" y="0"/>
              <a:chExt cx="712542" cy="216076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712542" cy="216076"/>
              </a:xfrm>
              <a:custGeom>
                <a:avLst/>
                <a:gdLst/>
                <a:ahLst/>
                <a:cxnLst/>
                <a:rect l="l" t="t" r="r" b="b"/>
                <a:pathLst>
                  <a:path w="712542" h="216076">
                    <a:moveTo>
                      <a:pt x="71540" y="0"/>
                    </a:moveTo>
                    <a:lnTo>
                      <a:pt x="641002" y="0"/>
                    </a:lnTo>
                    <a:cubicBezTo>
                      <a:pt x="659976" y="0"/>
                      <a:pt x="678172" y="7537"/>
                      <a:pt x="691589" y="20954"/>
                    </a:cubicBezTo>
                    <a:cubicBezTo>
                      <a:pt x="705005" y="34370"/>
                      <a:pt x="712542" y="52567"/>
                      <a:pt x="712542" y="71540"/>
                    </a:cubicBezTo>
                    <a:lnTo>
                      <a:pt x="712542" y="144536"/>
                    </a:lnTo>
                    <a:cubicBezTo>
                      <a:pt x="712542" y="184047"/>
                      <a:pt x="680513" y="216076"/>
                      <a:pt x="641002" y="216076"/>
                    </a:cubicBezTo>
                    <a:lnTo>
                      <a:pt x="71540" y="216076"/>
                    </a:lnTo>
                    <a:cubicBezTo>
                      <a:pt x="32030" y="216076"/>
                      <a:pt x="0" y="184047"/>
                      <a:pt x="0" y="144536"/>
                    </a:cubicBezTo>
                    <a:lnTo>
                      <a:pt x="0" y="71540"/>
                    </a:lnTo>
                    <a:cubicBezTo>
                      <a:pt x="0" y="32030"/>
                      <a:pt x="32030" y="0"/>
                      <a:pt x="71540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500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8314745" y="5526943"/>
              <a:ext cx="1658509" cy="61510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5063"/>
                </a:lnSpc>
              </a:pPr>
              <a:r>
                <a:rPr lang="en-US" sz="3080" dirty="0">
                  <a:latin typeface="Agrandir Narrow Black"/>
                  <a:hlinkClick r:id="rId5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MULAI</a:t>
              </a:r>
              <a:endParaRPr lang="en-US" sz="3080" dirty="0">
                <a:latin typeface="Agrandir Narrow Black"/>
              </a:endParaRPr>
            </a:p>
          </p:txBody>
        </p:sp>
      </p:grpSp>
      <p:pic>
        <p:nvPicPr>
          <p:cNvPr id="17" name="Picture 16" descr="A picture containing keyboard&#10;&#10;Description automatically generated">
            <a:hlinkClick r:id="rId7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80426084-8DCB-808F-C3FB-3DF80F42E79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0350" r="29645" b="31327"/>
          <a:stretch/>
        </p:blipFill>
        <p:spPr>
          <a:xfrm>
            <a:off x="15925800" y="8749202"/>
            <a:ext cx="1131118" cy="1018193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t="5000" b="500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849036"/>
            <a:ext cx="16230600" cy="8409264"/>
            <a:chOff x="0" y="0"/>
            <a:chExt cx="4274726" cy="22147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4786"/>
            </a:xfrm>
            <a:custGeom>
              <a:avLst/>
              <a:gdLst/>
              <a:ahLst/>
              <a:cxnLst/>
              <a:rect l="l" t="t" r="r" b="b"/>
              <a:pathLst>
                <a:path w="4274726" h="221478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90459"/>
                  </a:lnTo>
                  <a:cubicBezTo>
                    <a:pt x="4274726" y="2196911"/>
                    <a:pt x="4272163" y="2203098"/>
                    <a:pt x="4267601" y="2207660"/>
                  </a:cubicBezTo>
                  <a:cubicBezTo>
                    <a:pt x="4263039" y="2212223"/>
                    <a:pt x="4256851" y="2214786"/>
                    <a:pt x="4250399" y="2214786"/>
                  </a:cubicBezTo>
                  <a:lnTo>
                    <a:pt x="24327" y="2214786"/>
                  </a:lnTo>
                  <a:cubicBezTo>
                    <a:pt x="10891" y="2214786"/>
                    <a:pt x="0" y="2203894"/>
                    <a:pt x="0" y="2190459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2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241653" y="2211386"/>
            <a:ext cx="14123247" cy="17755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152"/>
              </a:lnSpc>
            </a:pPr>
            <a:r>
              <a:rPr lang="en-US" sz="6152" dirty="0">
                <a:solidFill>
                  <a:srgbClr val="000000"/>
                </a:solidFill>
                <a:latin typeface="Agrandir Thin"/>
              </a:rPr>
              <a:t>Kopi </a:t>
            </a:r>
            <a:r>
              <a:rPr lang="en-US" sz="6152" dirty="0" err="1">
                <a:solidFill>
                  <a:srgbClr val="000000"/>
                </a:solidFill>
                <a:latin typeface="Agrandir Thin"/>
              </a:rPr>
              <a:t>dari</a:t>
            </a:r>
            <a:r>
              <a:rPr lang="en-US" sz="6152" dirty="0">
                <a:solidFill>
                  <a:srgbClr val="000000"/>
                </a:solidFill>
                <a:latin typeface="Agrandir Thin"/>
              </a:rPr>
              <a:t> Sumatra yang paling </a:t>
            </a:r>
            <a:r>
              <a:rPr lang="en-US" sz="6152" dirty="0" err="1">
                <a:solidFill>
                  <a:srgbClr val="000000"/>
                </a:solidFill>
                <a:latin typeface="Agrandir Thin"/>
              </a:rPr>
              <a:t>terkenal</a:t>
            </a:r>
            <a:r>
              <a:rPr lang="en-US" sz="6152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6152" dirty="0" err="1">
                <a:solidFill>
                  <a:srgbClr val="000000"/>
                </a:solidFill>
                <a:latin typeface="Agrandir Thin"/>
              </a:rPr>
              <a:t>adalah</a:t>
            </a:r>
            <a:r>
              <a:rPr lang="en-US" sz="6152" dirty="0">
                <a:solidFill>
                  <a:srgbClr val="000000"/>
                </a:solidFill>
                <a:latin typeface="Agrandir Thin"/>
              </a:rPr>
              <a:t> kopi ….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680071" y="4415480"/>
            <a:ext cx="9800144" cy="4947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80"/>
              </a:lnSpc>
            </a:pPr>
            <a:r>
              <a:rPr lang="en-US" sz="2914" dirty="0" err="1">
                <a:solidFill>
                  <a:srgbClr val="000000"/>
                </a:solidFill>
                <a:latin typeface="Agrandir Thin"/>
              </a:rPr>
              <a:t>Sidikalang</a:t>
            </a:r>
            <a:r>
              <a:rPr lang="en-US" sz="2914" dirty="0">
                <a:solidFill>
                  <a:srgbClr val="000000"/>
                </a:solidFill>
                <a:latin typeface="Agrandir Thin"/>
              </a:rPr>
              <a:t>, </a:t>
            </a:r>
            <a:r>
              <a:rPr lang="en-US" sz="2914" dirty="0" err="1">
                <a:solidFill>
                  <a:srgbClr val="000000"/>
                </a:solidFill>
                <a:latin typeface="Agrandir Thin"/>
              </a:rPr>
              <a:t>Luitong</a:t>
            </a:r>
            <a:r>
              <a:rPr lang="en-US" sz="2914" dirty="0">
                <a:solidFill>
                  <a:srgbClr val="000000"/>
                </a:solidFill>
                <a:latin typeface="Agrandir Thin"/>
              </a:rPr>
              <a:t> dan Mandheling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8700" y="8711039"/>
            <a:ext cx="16230600" cy="1094521"/>
            <a:chOff x="0" y="0"/>
            <a:chExt cx="4274726" cy="28826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480215" y="481439"/>
            <a:ext cx="3779085" cy="1094521"/>
            <a:chOff x="0" y="0"/>
            <a:chExt cx="995314" cy="28826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95314" cy="288269"/>
            </a:xfrm>
            <a:custGeom>
              <a:avLst/>
              <a:gdLst/>
              <a:ahLst/>
              <a:cxnLst/>
              <a:rect l="l" t="t" r="r" b="b"/>
              <a:pathLst>
                <a:path w="995314" h="288269">
                  <a:moveTo>
                    <a:pt x="51216" y="0"/>
                  </a:moveTo>
                  <a:lnTo>
                    <a:pt x="944099" y="0"/>
                  </a:lnTo>
                  <a:cubicBezTo>
                    <a:pt x="972384" y="0"/>
                    <a:pt x="995314" y="22930"/>
                    <a:pt x="995314" y="51216"/>
                  </a:cubicBezTo>
                  <a:lnTo>
                    <a:pt x="995314" y="237053"/>
                  </a:lnTo>
                  <a:cubicBezTo>
                    <a:pt x="995314" y="265339"/>
                    <a:pt x="972384" y="288269"/>
                    <a:pt x="944099" y="288269"/>
                  </a:cubicBezTo>
                  <a:lnTo>
                    <a:pt x="51216" y="288269"/>
                  </a:lnTo>
                  <a:cubicBezTo>
                    <a:pt x="22930" y="288269"/>
                    <a:pt x="0" y="265339"/>
                    <a:pt x="0" y="237053"/>
                  </a:cubicBezTo>
                  <a:lnTo>
                    <a:pt x="0" y="51216"/>
                  </a:lnTo>
                  <a:cubicBezTo>
                    <a:pt x="0" y="22930"/>
                    <a:pt x="22930" y="0"/>
                    <a:pt x="51216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AB082E0-F434-A7E7-EF61-D62E5EF76793}"/>
              </a:ext>
            </a:extLst>
          </p:cNvPr>
          <p:cNvGrpSpPr/>
          <p:nvPr/>
        </p:nvGrpSpPr>
        <p:grpSpPr>
          <a:xfrm>
            <a:off x="2775053" y="4388118"/>
            <a:ext cx="753413" cy="720428"/>
            <a:chOff x="2775053" y="4388118"/>
            <a:chExt cx="753413" cy="720428"/>
          </a:xfrm>
        </p:grpSpPr>
        <p:grpSp>
          <p:nvGrpSpPr>
            <p:cNvPr id="14" name="Group 14"/>
            <p:cNvGrpSpPr/>
            <p:nvPr/>
          </p:nvGrpSpPr>
          <p:grpSpPr>
            <a:xfrm>
              <a:off x="2775053" y="4388118"/>
              <a:ext cx="720428" cy="720428"/>
              <a:chOff x="0" y="0"/>
              <a:chExt cx="812800" cy="8128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17" name="TextBox 17"/>
            <p:cNvSpPr txBox="1"/>
            <p:nvPr/>
          </p:nvSpPr>
          <p:spPr>
            <a:xfrm>
              <a:off x="2811253" y="4457700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5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a.</a:t>
              </a:r>
              <a:endParaRPr lang="en-US" sz="2789" dirty="0">
                <a:latin typeface="Agrandir Narrow Black"/>
              </a:endParaRP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4990967" y="647700"/>
            <a:ext cx="823371" cy="687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20"/>
              </a:lnSpc>
            </a:pPr>
            <a:r>
              <a:rPr lang="en-US" sz="3443" dirty="0">
                <a:solidFill>
                  <a:srgbClr val="000000"/>
                </a:solidFill>
                <a:latin typeface="Agrandir Thin"/>
              </a:rPr>
              <a:t>No.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5774985" y="647700"/>
            <a:ext cx="328621" cy="687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20"/>
              </a:lnSpc>
            </a:pPr>
            <a:r>
              <a:rPr lang="en-US" sz="3443">
                <a:solidFill>
                  <a:srgbClr val="000000"/>
                </a:solidFill>
                <a:latin typeface="Agrandir Narrow Black"/>
              </a:rPr>
              <a:t>1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E357F2D-2183-4CAB-A37D-32253164C970}"/>
              </a:ext>
            </a:extLst>
          </p:cNvPr>
          <p:cNvGrpSpPr/>
          <p:nvPr/>
        </p:nvGrpSpPr>
        <p:grpSpPr>
          <a:xfrm>
            <a:off x="2775053" y="5403185"/>
            <a:ext cx="753413" cy="720428"/>
            <a:chOff x="2775053" y="5403185"/>
            <a:chExt cx="753413" cy="720428"/>
          </a:xfrm>
        </p:grpSpPr>
        <p:grpSp>
          <p:nvGrpSpPr>
            <p:cNvPr id="20" name="Group 20"/>
            <p:cNvGrpSpPr/>
            <p:nvPr/>
          </p:nvGrpSpPr>
          <p:grpSpPr>
            <a:xfrm>
              <a:off x="2775053" y="5403185"/>
              <a:ext cx="720428" cy="720428"/>
              <a:chOff x="0" y="0"/>
              <a:chExt cx="812800" cy="81280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23" name="TextBox 23"/>
            <p:cNvSpPr txBox="1"/>
            <p:nvPr/>
          </p:nvSpPr>
          <p:spPr>
            <a:xfrm>
              <a:off x="2811253" y="5472767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7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b.</a:t>
              </a:r>
              <a:endParaRPr lang="en-US" sz="2789" dirty="0">
                <a:latin typeface="Agrandir Narrow Black"/>
              </a:endParaRPr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3680070" y="5411650"/>
            <a:ext cx="9800144" cy="4947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80"/>
              </a:lnSpc>
            </a:pPr>
            <a:r>
              <a:rPr lang="en-US" sz="2914" dirty="0" err="1">
                <a:solidFill>
                  <a:srgbClr val="000000"/>
                </a:solidFill>
                <a:latin typeface="Agrandir Thin"/>
              </a:rPr>
              <a:t>Sidikalang</a:t>
            </a:r>
            <a:r>
              <a:rPr lang="en-US" sz="2914" dirty="0">
                <a:solidFill>
                  <a:srgbClr val="000000"/>
                </a:solidFill>
                <a:latin typeface="Agrandir Thin"/>
              </a:rPr>
              <a:t>, </a:t>
            </a:r>
            <a:r>
              <a:rPr lang="en-US" sz="2914" dirty="0" err="1">
                <a:solidFill>
                  <a:srgbClr val="000000"/>
                </a:solidFill>
                <a:latin typeface="Agrandir Thin"/>
              </a:rPr>
              <a:t>Lintong</a:t>
            </a:r>
            <a:r>
              <a:rPr lang="en-US" sz="2914" dirty="0">
                <a:solidFill>
                  <a:srgbClr val="000000"/>
                </a:solidFill>
                <a:latin typeface="Agrandir Thin"/>
              </a:rPr>
              <a:t> dan Mandheling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3680070" y="6426717"/>
            <a:ext cx="9800143" cy="4947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80"/>
              </a:lnSpc>
            </a:pPr>
            <a:r>
              <a:rPr lang="en-US" sz="2914" dirty="0" err="1">
                <a:solidFill>
                  <a:srgbClr val="000000"/>
                </a:solidFill>
                <a:latin typeface="Agrandir Thin"/>
              </a:rPr>
              <a:t>Sikalong</a:t>
            </a:r>
            <a:r>
              <a:rPr lang="en-US" sz="2914" dirty="0">
                <a:solidFill>
                  <a:srgbClr val="000000"/>
                </a:solidFill>
                <a:latin typeface="Agrandir Thin"/>
              </a:rPr>
              <a:t>, </a:t>
            </a:r>
            <a:r>
              <a:rPr lang="en-US" sz="2914" dirty="0" err="1">
                <a:solidFill>
                  <a:srgbClr val="000000"/>
                </a:solidFill>
                <a:latin typeface="Agrandir Thin"/>
              </a:rPr>
              <a:t>Lintong</a:t>
            </a:r>
            <a:r>
              <a:rPr lang="en-US" sz="2914" dirty="0">
                <a:solidFill>
                  <a:srgbClr val="000000"/>
                </a:solidFill>
                <a:latin typeface="Agrandir Thin"/>
              </a:rPr>
              <a:t> dan Mandheling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384D89E-1458-80D6-9E65-B56B038C54CA}"/>
              </a:ext>
            </a:extLst>
          </p:cNvPr>
          <p:cNvGrpSpPr/>
          <p:nvPr/>
        </p:nvGrpSpPr>
        <p:grpSpPr>
          <a:xfrm>
            <a:off x="2793152" y="6404918"/>
            <a:ext cx="753413" cy="720428"/>
            <a:chOff x="2775053" y="4388118"/>
            <a:chExt cx="753413" cy="720428"/>
          </a:xfrm>
        </p:grpSpPr>
        <p:grpSp>
          <p:nvGrpSpPr>
            <p:cNvPr id="36" name="Group 14">
              <a:extLst>
                <a:ext uri="{FF2B5EF4-FFF2-40B4-BE49-F238E27FC236}">
                  <a16:creationId xmlns:a16="http://schemas.microsoft.com/office/drawing/2014/main" id="{7F4BE8CC-FEB2-690D-281B-433AA6A36278}"/>
                </a:ext>
              </a:extLst>
            </p:cNvPr>
            <p:cNvGrpSpPr/>
            <p:nvPr/>
          </p:nvGrpSpPr>
          <p:grpSpPr>
            <a:xfrm>
              <a:off x="2775053" y="4388118"/>
              <a:ext cx="720428" cy="720428"/>
              <a:chOff x="0" y="0"/>
              <a:chExt cx="812800" cy="812800"/>
            </a:xfrm>
          </p:grpSpPr>
          <p:sp>
            <p:nvSpPr>
              <p:cNvPr id="38" name="Freeform 15">
                <a:extLst>
                  <a:ext uri="{FF2B5EF4-FFF2-40B4-BE49-F238E27FC236}">
                    <a16:creationId xmlns:a16="http://schemas.microsoft.com/office/drawing/2014/main" id="{3F33D7B3-D996-8012-A2D3-FD252A76E126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39" name="TextBox 16">
                <a:extLst>
                  <a:ext uri="{FF2B5EF4-FFF2-40B4-BE49-F238E27FC236}">
                    <a16:creationId xmlns:a16="http://schemas.microsoft.com/office/drawing/2014/main" id="{B516D5F6-2459-5004-5465-DF250D250628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37" name="TextBox 17">
              <a:extLst>
                <a:ext uri="{FF2B5EF4-FFF2-40B4-BE49-F238E27FC236}">
                  <a16:creationId xmlns:a16="http://schemas.microsoft.com/office/drawing/2014/main" id="{F0FAEF4D-BB2B-9D8E-F1E9-113866E26D94}"/>
                </a:ext>
              </a:extLst>
            </p:cNvPr>
            <p:cNvSpPr txBox="1"/>
            <p:nvPr/>
          </p:nvSpPr>
          <p:spPr>
            <a:xfrm>
              <a:off x="2811253" y="4457700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5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c.</a:t>
              </a:r>
              <a:endParaRPr lang="en-US" sz="2789" dirty="0">
                <a:latin typeface="Agrandir Narrow Black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619404" y="4948751"/>
            <a:ext cx="8679183" cy="1827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99"/>
              </a:lnSpc>
            </a:pP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Jawabanmu</a:t>
            </a:r>
            <a:r>
              <a:rPr lang="en-US" sz="7262" dirty="0">
                <a:solidFill>
                  <a:srgbClr val="000000"/>
                </a:solidFill>
                <a:latin typeface="Foda Display"/>
              </a:rPr>
              <a:t> </a:t>
            </a: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Benar</a:t>
            </a:r>
            <a:endParaRPr lang="en-US" sz="7262" dirty="0">
              <a:solidFill>
                <a:srgbClr val="000000"/>
              </a:solidFill>
              <a:latin typeface="Foda Display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1028700" y="630915"/>
            <a:ext cx="16230600" cy="1094521"/>
            <a:chOff x="0" y="0"/>
            <a:chExt cx="4274726" cy="28826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4554200" y="950858"/>
            <a:ext cx="1188413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3200" dirty="0">
                <a:solidFill>
                  <a:srgbClr val="FFF2E5"/>
                </a:solidFill>
                <a:latin typeface="Agrandir Thin"/>
              </a:rPr>
              <a:t>Nilai.</a:t>
            </a:r>
          </a:p>
        </p:txBody>
      </p:sp>
      <p:grpSp>
        <p:nvGrpSpPr>
          <p:cNvPr id="34" name="Group 34"/>
          <p:cNvGrpSpPr/>
          <p:nvPr/>
        </p:nvGrpSpPr>
        <p:grpSpPr>
          <a:xfrm rot="5400000">
            <a:off x="16880823" y="7080946"/>
            <a:ext cx="378477" cy="378477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 rot="5400000">
            <a:off x="16880823" y="7630730"/>
            <a:ext cx="378477" cy="378477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 rot="5400000">
            <a:off x="16880823" y="8180513"/>
            <a:ext cx="378477" cy="378477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5873070" y="960859"/>
            <a:ext cx="119573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rgbClr val="EDA63A"/>
                </a:solidFill>
                <a:latin typeface="Agrandir Narrow Black"/>
              </a:rPr>
              <a:t>+ 10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D01FC807-1A9C-ADDB-0D51-9A003C63335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00" r="50000" b="16594"/>
          <a:stretch/>
        </p:blipFill>
        <p:spPr>
          <a:xfrm>
            <a:off x="4428779" y="3735659"/>
            <a:ext cx="2381250" cy="3191157"/>
          </a:xfrm>
          <a:prstGeom prst="rect">
            <a:avLst/>
          </a:prstGeom>
        </p:spPr>
      </p:pic>
      <p:pic>
        <p:nvPicPr>
          <p:cNvPr id="48" name="Picture 28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FD904D84-1905-5E8A-BF29-5B48683F26A7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790" t="70472" r="48606" b="10210"/>
          <a:stretch>
            <a:fillRect/>
          </a:stretch>
        </p:blipFill>
        <p:spPr>
          <a:xfrm>
            <a:off x="8532930" y="8594813"/>
            <a:ext cx="1222139" cy="1044487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135795" y="3671049"/>
            <a:ext cx="8679183" cy="1827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99"/>
              </a:lnSpc>
            </a:pP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Jawabanmu</a:t>
            </a:r>
            <a:r>
              <a:rPr lang="en-US" sz="7262" dirty="0">
                <a:solidFill>
                  <a:srgbClr val="000000"/>
                </a:solidFill>
                <a:latin typeface="Foda Display"/>
              </a:rPr>
              <a:t> Salah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60766" y="6381635"/>
            <a:ext cx="15474634" cy="2176511"/>
            <a:chOff x="0" y="0"/>
            <a:chExt cx="1645096" cy="68026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45096" cy="680260"/>
            </a:xfrm>
            <a:custGeom>
              <a:avLst/>
              <a:gdLst/>
              <a:ahLst/>
              <a:cxnLst/>
              <a:rect l="l" t="t" r="r" b="b"/>
              <a:pathLst>
                <a:path w="1645096" h="680260">
                  <a:moveTo>
                    <a:pt x="32273" y="0"/>
                  </a:moveTo>
                  <a:lnTo>
                    <a:pt x="1612822" y="0"/>
                  </a:lnTo>
                  <a:cubicBezTo>
                    <a:pt x="1621382" y="0"/>
                    <a:pt x="1629590" y="3400"/>
                    <a:pt x="1635643" y="9453"/>
                  </a:cubicBezTo>
                  <a:cubicBezTo>
                    <a:pt x="1641695" y="15505"/>
                    <a:pt x="1645096" y="23714"/>
                    <a:pt x="1645096" y="32273"/>
                  </a:cubicBezTo>
                  <a:lnTo>
                    <a:pt x="1645096" y="647987"/>
                  </a:lnTo>
                  <a:cubicBezTo>
                    <a:pt x="1645096" y="665811"/>
                    <a:pt x="1630646" y="680260"/>
                    <a:pt x="1612822" y="680260"/>
                  </a:cubicBezTo>
                  <a:lnTo>
                    <a:pt x="32273" y="680260"/>
                  </a:lnTo>
                  <a:cubicBezTo>
                    <a:pt x="14449" y="680260"/>
                    <a:pt x="0" y="665811"/>
                    <a:pt x="0" y="647987"/>
                  </a:cubicBezTo>
                  <a:lnTo>
                    <a:pt x="0" y="32273"/>
                  </a:lnTo>
                  <a:cubicBezTo>
                    <a:pt x="0" y="23714"/>
                    <a:pt x="3400" y="15505"/>
                    <a:pt x="9453" y="9453"/>
                  </a:cubicBezTo>
                  <a:cubicBezTo>
                    <a:pt x="15505" y="3400"/>
                    <a:pt x="23714" y="0"/>
                    <a:pt x="3227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453128"/>
              </a:solidFill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5400000">
            <a:off x="4073924" y="4857327"/>
            <a:ext cx="930417" cy="3412421"/>
            <a:chOff x="0" y="0"/>
            <a:chExt cx="220021" cy="80695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0021" cy="806953"/>
            </a:xfrm>
            <a:custGeom>
              <a:avLst/>
              <a:gdLst/>
              <a:ahLst/>
              <a:cxnLst/>
              <a:rect l="l" t="t" r="r" b="b"/>
              <a:pathLst>
                <a:path w="220021" h="806953">
                  <a:moveTo>
                    <a:pt x="110010" y="0"/>
                  </a:moveTo>
                  <a:lnTo>
                    <a:pt x="110010" y="0"/>
                  </a:lnTo>
                  <a:cubicBezTo>
                    <a:pt x="139187" y="0"/>
                    <a:pt x="167168" y="11590"/>
                    <a:pt x="187799" y="32221"/>
                  </a:cubicBezTo>
                  <a:cubicBezTo>
                    <a:pt x="208430" y="52852"/>
                    <a:pt x="220021" y="80834"/>
                    <a:pt x="220021" y="110010"/>
                  </a:cubicBezTo>
                  <a:lnTo>
                    <a:pt x="220021" y="696943"/>
                  </a:lnTo>
                  <a:cubicBezTo>
                    <a:pt x="220021" y="726119"/>
                    <a:pt x="208430" y="754101"/>
                    <a:pt x="187799" y="774732"/>
                  </a:cubicBezTo>
                  <a:cubicBezTo>
                    <a:pt x="167168" y="795363"/>
                    <a:pt x="139187" y="806953"/>
                    <a:pt x="110010" y="806953"/>
                  </a:cubicBezTo>
                  <a:lnTo>
                    <a:pt x="110010" y="806953"/>
                  </a:lnTo>
                  <a:cubicBezTo>
                    <a:pt x="80834" y="806953"/>
                    <a:pt x="52852" y="795363"/>
                    <a:pt x="32221" y="774732"/>
                  </a:cubicBezTo>
                  <a:cubicBezTo>
                    <a:pt x="11590" y="754101"/>
                    <a:pt x="0" y="726119"/>
                    <a:pt x="0" y="696943"/>
                  </a:cubicBezTo>
                  <a:lnTo>
                    <a:pt x="0" y="110010"/>
                  </a:lnTo>
                  <a:cubicBezTo>
                    <a:pt x="0" y="80834"/>
                    <a:pt x="11590" y="52852"/>
                    <a:pt x="32221" y="32221"/>
                  </a:cubicBezTo>
                  <a:cubicBezTo>
                    <a:pt x="52852" y="11590"/>
                    <a:pt x="80834" y="0"/>
                    <a:pt x="110010" y="0"/>
                  </a:cubicBezTo>
                  <a:close/>
                </a:path>
              </a:pathLst>
            </a:custGeom>
            <a:solidFill>
              <a:srgbClr val="EDA63A"/>
            </a:solidFill>
            <a:ln>
              <a:noFill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3224060" y="6210300"/>
            <a:ext cx="2630145" cy="62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0"/>
              </a:lnSpc>
            </a:pPr>
            <a:r>
              <a:rPr lang="en-US" sz="3707" dirty="0" err="1">
                <a:solidFill>
                  <a:srgbClr val="000000"/>
                </a:solidFill>
                <a:latin typeface="Agrandir Narrow Black"/>
              </a:rPr>
              <a:t>Penjelasan</a:t>
            </a:r>
            <a:endParaRPr lang="en-US" sz="3707" dirty="0">
              <a:solidFill>
                <a:srgbClr val="000000"/>
              </a:solidFill>
              <a:latin typeface="Agrandir Narrow Black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540758" y="7294939"/>
            <a:ext cx="14537441" cy="7041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6"/>
              </a:lnSpc>
            </a:pPr>
            <a:r>
              <a:rPr lang="en-US" sz="22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Kopi Sumatera yang paling </a:t>
            </a:r>
            <a:r>
              <a:rPr lang="en-US" sz="22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terkenal</a:t>
            </a:r>
            <a:r>
              <a:rPr lang="en-US" sz="22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berasal</a:t>
            </a:r>
            <a:r>
              <a:rPr lang="en-US" sz="22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dari</a:t>
            </a:r>
            <a:r>
              <a:rPr lang="en-US" sz="22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Sumatera Utara </a:t>
            </a:r>
            <a:r>
              <a:rPr lang="en-US" sz="22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dengan</a:t>
            </a:r>
            <a:r>
              <a:rPr lang="en-US" sz="22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kopi </a:t>
            </a:r>
            <a:r>
              <a:rPr lang="en-US" sz="22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Sidikalang</a:t>
            </a:r>
            <a:r>
              <a:rPr lang="en-US" sz="22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, </a:t>
            </a:r>
            <a:r>
              <a:rPr lang="en-US" sz="22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Lintong</a:t>
            </a:r>
            <a:r>
              <a:rPr lang="en-US" sz="22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dan Mandheling.</a:t>
            </a:r>
            <a:endParaRPr lang="en-ID" sz="2200" dirty="0">
              <a:effectLst/>
              <a:latin typeface="Agrandir Thin" panose="020B0604020202020204" charset="0"/>
              <a:ea typeface="Times New Roman" panose="02020603050405020304" pitchFamily="18" charset="0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1028700" y="630915"/>
            <a:ext cx="16230600" cy="1094521"/>
            <a:chOff x="0" y="0"/>
            <a:chExt cx="4274726" cy="28826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4554200" y="950858"/>
            <a:ext cx="1188413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3200" dirty="0">
                <a:solidFill>
                  <a:srgbClr val="FFF2E5"/>
                </a:solidFill>
                <a:latin typeface="Agrandir Thin"/>
              </a:rPr>
              <a:t>Nilai.</a:t>
            </a:r>
          </a:p>
        </p:txBody>
      </p:sp>
      <p:grpSp>
        <p:nvGrpSpPr>
          <p:cNvPr id="34" name="Group 34"/>
          <p:cNvGrpSpPr/>
          <p:nvPr/>
        </p:nvGrpSpPr>
        <p:grpSpPr>
          <a:xfrm rot="5400000">
            <a:off x="16880823" y="7080946"/>
            <a:ext cx="378477" cy="378477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 rot="5400000">
            <a:off x="16880823" y="7630730"/>
            <a:ext cx="378477" cy="378477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 rot="5400000">
            <a:off x="16880823" y="8180513"/>
            <a:ext cx="378477" cy="378477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5873070" y="960859"/>
            <a:ext cx="119573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rgbClr val="EDA63A"/>
                </a:solidFill>
                <a:latin typeface="Agrandir Narrow Black"/>
              </a:rPr>
              <a:t>+ 0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53440B9-A1E7-F7E4-57BF-88FDEBFD0B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6752" r="8565" b="14372"/>
          <a:stretch/>
        </p:blipFill>
        <p:spPr>
          <a:xfrm>
            <a:off x="5410200" y="2550832"/>
            <a:ext cx="1973369" cy="3280197"/>
          </a:xfrm>
          <a:prstGeom prst="rect">
            <a:avLst/>
          </a:prstGeom>
        </p:spPr>
      </p:pic>
      <p:pic>
        <p:nvPicPr>
          <p:cNvPr id="5" name="Picture 28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67DF9C78-E7F1-5A94-5690-0BDD7897043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790" t="70472" r="48606" b="10210"/>
          <a:stretch>
            <a:fillRect/>
          </a:stretch>
        </p:blipFill>
        <p:spPr>
          <a:xfrm rot="10800000">
            <a:off x="8532930" y="8594813"/>
            <a:ext cx="1222139" cy="10444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1852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t="5000" b="500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849036"/>
            <a:ext cx="16230600" cy="8409264"/>
            <a:chOff x="0" y="0"/>
            <a:chExt cx="4274726" cy="22147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4786"/>
            </a:xfrm>
            <a:custGeom>
              <a:avLst/>
              <a:gdLst/>
              <a:ahLst/>
              <a:cxnLst/>
              <a:rect l="l" t="t" r="r" b="b"/>
              <a:pathLst>
                <a:path w="4274726" h="221478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90459"/>
                  </a:lnTo>
                  <a:cubicBezTo>
                    <a:pt x="4274726" y="2196911"/>
                    <a:pt x="4272163" y="2203098"/>
                    <a:pt x="4267601" y="2207660"/>
                  </a:cubicBezTo>
                  <a:cubicBezTo>
                    <a:pt x="4263039" y="2212223"/>
                    <a:pt x="4256851" y="2214786"/>
                    <a:pt x="4250399" y="2214786"/>
                  </a:cubicBezTo>
                  <a:lnTo>
                    <a:pt x="24327" y="2214786"/>
                  </a:lnTo>
                  <a:cubicBezTo>
                    <a:pt x="10891" y="2214786"/>
                    <a:pt x="0" y="2203894"/>
                    <a:pt x="0" y="2190459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2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241653" y="2211386"/>
            <a:ext cx="14123247" cy="8022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152"/>
              </a:lnSpc>
            </a:pPr>
            <a:r>
              <a:rPr lang="en-ID" sz="61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Nama lain </a:t>
            </a:r>
            <a:r>
              <a:rPr lang="en-ID" sz="61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dari</a:t>
            </a:r>
            <a:r>
              <a:rPr lang="en-ID" sz="61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Kopi </a:t>
            </a:r>
            <a:r>
              <a:rPr lang="en-ID" sz="61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Toraja</a:t>
            </a:r>
            <a:r>
              <a:rPr lang="en-ID" sz="61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61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adalah</a:t>
            </a:r>
            <a:r>
              <a:rPr lang="en-ID" sz="61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.....</a:t>
            </a:r>
            <a:endParaRPr lang="en-ID" sz="61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680071" y="4415480"/>
            <a:ext cx="12423535" cy="48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  <a:buClr>
                <a:srgbClr val="202124"/>
              </a:buClr>
            </a:pP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Celebes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Kalossi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1028700" y="8711039"/>
            <a:ext cx="16230600" cy="1094521"/>
            <a:chOff x="0" y="0"/>
            <a:chExt cx="4274726" cy="28826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480215" y="481439"/>
            <a:ext cx="3779085" cy="1094521"/>
            <a:chOff x="0" y="0"/>
            <a:chExt cx="995314" cy="28826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95314" cy="288269"/>
            </a:xfrm>
            <a:custGeom>
              <a:avLst/>
              <a:gdLst/>
              <a:ahLst/>
              <a:cxnLst/>
              <a:rect l="l" t="t" r="r" b="b"/>
              <a:pathLst>
                <a:path w="995314" h="288269">
                  <a:moveTo>
                    <a:pt x="51216" y="0"/>
                  </a:moveTo>
                  <a:lnTo>
                    <a:pt x="944099" y="0"/>
                  </a:lnTo>
                  <a:cubicBezTo>
                    <a:pt x="972384" y="0"/>
                    <a:pt x="995314" y="22930"/>
                    <a:pt x="995314" y="51216"/>
                  </a:cubicBezTo>
                  <a:lnTo>
                    <a:pt x="995314" y="237053"/>
                  </a:lnTo>
                  <a:cubicBezTo>
                    <a:pt x="995314" y="265339"/>
                    <a:pt x="972384" y="288269"/>
                    <a:pt x="944099" y="288269"/>
                  </a:cubicBezTo>
                  <a:lnTo>
                    <a:pt x="51216" y="288269"/>
                  </a:lnTo>
                  <a:cubicBezTo>
                    <a:pt x="22930" y="288269"/>
                    <a:pt x="0" y="265339"/>
                    <a:pt x="0" y="237053"/>
                  </a:cubicBezTo>
                  <a:lnTo>
                    <a:pt x="0" y="51216"/>
                  </a:lnTo>
                  <a:cubicBezTo>
                    <a:pt x="0" y="22930"/>
                    <a:pt x="22930" y="0"/>
                    <a:pt x="51216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4990967" y="608795"/>
            <a:ext cx="823371" cy="687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20"/>
              </a:lnSpc>
            </a:pPr>
            <a:r>
              <a:rPr lang="en-US" sz="3443">
                <a:solidFill>
                  <a:srgbClr val="000000"/>
                </a:solidFill>
                <a:latin typeface="Agrandir Thin"/>
              </a:rPr>
              <a:t>No.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5774985" y="608795"/>
            <a:ext cx="328621" cy="580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20"/>
              </a:lnSpc>
            </a:pPr>
            <a:r>
              <a:rPr lang="en-US" sz="3443" dirty="0">
                <a:solidFill>
                  <a:srgbClr val="000000"/>
                </a:solidFill>
                <a:latin typeface="Agrandir Narrow Black"/>
              </a:rPr>
              <a:t>2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3680071" y="5411650"/>
            <a:ext cx="12423535" cy="48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  <a:buClr>
                <a:srgbClr val="202124"/>
              </a:buClr>
            </a:pP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Amboreksia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Kasoli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3680071" y="6426717"/>
            <a:ext cx="12094914" cy="48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  <a:buClr>
                <a:srgbClr val="202124"/>
              </a:buClr>
            </a:pP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Kydita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Suitopipi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" name="Picture 30">
            <a:hlinkClick r:id="rId5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 rotWithShape="1">
          <a:blip r:embed="rId7"/>
          <a:srcRect l="50692" t="70472" r="28200" b="10210"/>
          <a:stretch/>
        </p:blipFill>
        <p:spPr>
          <a:xfrm>
            <a:off x="15697200" y="8705674"/>
            <a:ext cx="1141312" cy="1044487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275EA784-C381-9D64-6364-BA82CF5DCDEA}"/>
              </a:ext>
            </a:extLst>
          </p:cNvPr>
          <p:cNvGrpSpPr/>
          <p:nvPr/>
        </p:nvGrpSpPr>
        <p:grpSpPr>
          <a:xfrm>
            <a:off x="2775053" y="4388118"/>
            <a:ext cx="753413" cy="720428"/>
            <a:chOff x="2775053" y="4388118"/>
            <a:chExt cx="753413" cy="720428"/>
          </a:xfrm>
        </p:grpSpPr>
        <p:grpSp>
          <p:nvGrpSpPr>
            <p:cNvPr id="32" name="Group 14">
              <a:extLst>
                <a:ext uri="{FF2B5EF4-FFF2-40B4-BE49-F238E27FC236}">
                  <a16:creationId xmlns:a16="http://schemas.microsoft.com/office/drawing/2014/main" id="{3A48ABE3-7947-55BE-CB11-3043D06E1F3A}"/>
                </a:ext>
              </a:extLst>
            </p:cNvPr>
            <p:cNvGrpSpPr/>
            <p:nvPr/>
          </p:nvGrpSpPr>
          <p:grpSpPr>
            <a:xfrm>
              <a:off x="2775053" y="4388118"/>
              <a:ext cx="720428" cy="720428"/>
              <a:chOff x="0" y="0"/>
              <a:chExt cx="812800" cy="812800"/>
            </a:xfrm>
          </p:grpSpPr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C241D4BE-E315-06E5-5784-12C411938537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35" name="TextBox 16">
                <a:extLst>
                  <a:ext uri="{FF2B5EF4-FFF2-40B4-BE49-F238E27FC236}">
                    <a16:creationId xmlns:a16="http://schemas.microsoft.com/office/drawing/2014/main" id="{C18B5A93-691D-6E07-D43E-CEA9C6BCB08A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33" name="TextBox 17">
              <a:extLst>
                <a:ext uri="{FF2B5EF4-FFF2-40B4-BE49-F238E27FC236}">
                  <a16:creationId xmlns:a16="http://schemas.microsoft.com/office/drawing/2014/main" id="{CA335836-02DB-E89E-D5D9-F9571F7443CD}"/>
                </a:ext>
              </a:extLst>
            </p:cNvPr>
            <p:cNvSpPr txBox="1"/>
            <p:nvPr/>
          </p:nvSpPr>
          <p:spPr>
            <a:xfrm>
              <a:off x="2811253" y="4457700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8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a.</a:t>
              </a:r>
              <a:endParaRPr lang="en-US" sz="2789" dirty="0">
                <a:latin typeface="Agrandir Narrow Black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B4AEE15-EEC1-88DD-7155-3F73D10C2ECD}"/>
              </a:ext>
            </a:extLst>
          </p:cNvPr>
          <p:cNvGrpSpPr/>
          <p:nvPr/>
        </p:nvGrpSpPr>
        <p:grpSpPr>
          <a:xfrm>
            <a:off x="2775053" y="5403185"/>
            <a:ext cx="753413" cy="720428"/>
            <a:chOff x="2775053" y="5403185"/>
            <a:chExt cx="753413" cy="720428"/>
          </a:xfrm>
        </p:grpSpPr>
        <p:grpSp>
          <p:nvGrpSpPr>
            <p:cNvPr id="37" name="Group 20">
              <a:extLst>
                <a:ext uri="{FF2B5EF4-FFF2-40B4-BE49-F238E27FC236}">
                  <a16:creationId xmlns:a16="http://schemas.microsoft.com/office/drawing/2014/main" id="{286047AA-C6A7-62D1-4C57-EC8E89AE97D4}"/>
                </a:ext>
              </a:extLst>
            </p:cNvPr>
            <p:cNvGrpSpPr/>
            <p:nvPr/>
          </p:nvGrpSpPr>
          <p:grpSpPr>
            <a:xfrm>
              <a:off x="2775053" y="5403185"/>
              <a:ext cx="720428" cy="720428"/>
              <a:chOff x="0" y="0"/>
              <a:chExt cx="812800" cy="812800"/>
            </a:xfrm>
          </p:grpSpPr>
          <p:sp>
            <p:nvSpPr>
              <p:cNvPr id="39" name="Freeform 21">
                <a:extLst>
                  <a:ext uri="{FF2B5EF4-FFF2-40B4-BE49-F238E27FC236}">
                    <a16:creationId xmlns:a16="http://schemas.microsoft.com/office/drawing/2014/main" id="{EBE8DCA9-9D53-8572-AA8F-17C1D236ECFB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40" name="TextBox 22">
                <a:extLst>
                  <a:ext uri="{FF2B5EF4-FFF2-40B4-BE49-F238E27FC236}">
                    <a16:creationId xmlns:a16="http://schemas.microsoft.com/office/drawing/2014/main" id="{2C133184-2851-3B82-A30B-FD119AF36702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38" name="TextBox 23">
              <a:extLst>
                <a:ext uri="{FF2B5EF4-FFF2-40B4-BE49-F238E27FC236}">
                  <a16:creationId xmlns:a16="http://schemas.microsoft.com/office/drawing/2014/main" id="{3526AF46-D994-5EBF-4E26-AA980F80E91B}"/>
                </a:ext>
              </a:extLst>
            </p:cNvPr>
            <p:cNvSpPr txBox="1"/>
            <p:nvPr/>
          </p:nvSpPr>
          <p:spPr>
            <a:xfrm>
              <a:off x="2811253" y="5472767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9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b.</a:t>
              </a:r>
              <a:endParaRPr lang="en-US" sz="2789" dirty="0">
                <a:latin typeface="Agrandir Narrow Black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0AF8828-3155-DAC6-466C-C081C5DA8E3F}"/>
              </a:ext>
            </a:extLst>
          </p:cNvPr>
          <p:cNvGrpSpPr/>
          <p:nvPr/>
        </p:nvGrpSpPr>
        <p:grpSpPr>
          <a:xfrm>
            <a:off x="2793152" y="6404918"/>
            <a:ext cx="753413" cy="720428"/>
            <a:chOff x="2775053" y="4388118"/>
            <a:chExt cx="753413" cy="720428"/>
          </a:xfrm>
        </p:grpSpPr>
        <p:grpSp>
          <p:nvGrpSpPr>
            <p:cNvPr id="42" name="Group 14">
              <a:extLst>
                <a:ext uri="{FF2B5EF4-FFF2-40B4-BE49-F238E27FC236}">
                  <a16:creationId xmlns:a16="http://schemas.microsoft.com/office/drawing/2014/main" id="{68E2712C-F535-1FD6-6CDE-0CB50FCEEA54}"/>
                </a:ext>
              </a:extLst>
            </p:cNvPr>
            <p:cNvGrpSpPr/>
            <p:nvPr/>
          </p:nvGrpSpPr>
          <p:grpSpPr>
            <a:xfrm>
              <a:off x="2775053" y="4388118"/>
              <a:ext cx="720428" cy="720428"/>
              <a:chOff x="0" y="0"/>
              <a:chExt cx="812800" cy="812800"/>
            </a:xfrm>
          </p:grpSpPr>
          <p:sp>
            <p:nvSpPr>
              <p:cNvPr id="44" name="Freeform 15">
                <a:extLst>
                  <a:ext uri="{FF2B5EF4-FFF2-40B4-BE49-F238E27FC236}">
                    <a16:creationId xmlns:a16="http://schemas.microsoft.com/office/drawing/2014/main" id="{38615035-A941-E852-9969-62D7575C0EB5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45" name="TextBox 16">
                <a:extLst>
                  <a:ext uri="{FF2B5EF4-FFF2-40B4-BE49-F238E27FC236}">
                    <a16:creationId xmlns:a16="http://schemas.microsoft.com/office/drawing/2014/main" id="{9562E83E-3A49-7B52-37BE-CD736C8BD86F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43" name="TextBox 17">
              <a:extLst>
                <a:ext uri="{FF2B5EF4-FFF2-40B4-BE49-F238E27FC236}">
                  <a16:creationId xmlns:a16="http://schemas.microsoft.com/office/drawing/2014/main" id="{60BC7FAE-226A-6D2C-68A7-0E57DA384070}"/>
                </a:ext>
              </a:extLst>
            </p:cNvPr>
            <p:cNvSpPr txBox="1"/>
            <p:nvPr/>
          </p:nvSpPr>
          <p:spPr>
            <a:xfrm>
              <a:off x="2811253" y="4457700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10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c.</a:t>
              </a:r>
              <a:endParaRPr lang="en-US" sz="2789" dirty="0">
                <a:latin typeface="Agrandir Narrow Black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80424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5D47D75F-5C87-83C8-6F82-FAB7E2DC58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8404978" y="8440235"/>
            <a:ext cx="378477" cy="378477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954761" y="8440235"/>
            <a:ext cx="378477" cy="378477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504544" y="8440235"/>
            <a:ext cx="378477" cy="378477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28700" y="519185"/>
            <a:ext cx="16230600" cy="1727432"/>
            <a:chOff x="0" y="0"/>
            <a:chExt cx="4274726" cy="45496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274726" cy="454961"/>
            </a:xfrm>
            <a:custGeom>
              <a:avLst/>
              <a:gdLst/>
              <a:ahLst/>
              <a:cxnLst/>
              <a:rect l="l" t="t" r="r" b="b"/>
              <a:pathLst>
                <a:path w="4274726" h="454961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430635"/>
                  </a:lnTo>
                  <a:cubicBezTo>
                    <a:pt x="4274726" y="437087"/>
                    <a:pt x="4272163" y="443274"/>
                    <a:pt x="4267601" y="447836"/>
                  </a:cubicBezTo>
                  <a:cubicBezTo>
                    <a:pt x="4263039" y="452399"/>
                    <a:pt x="4256851" y="454961"/>
                    <a:pt x="4250399" y="454961"/>
                  </a:cubicBezTo>
                  <a:lnTo>
                    <a:pt x="24327" y="454961"/>
                  </a:lnTo>
                  <a:cubicBezTo>
                    <a:pt x="10891" y="454961"/>
                    <a:pt x="0" y="444070"/>
                    <a:pt x="0" y="430635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2E5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pic>
        <p:nvPicPr>
          <p:cNvPr id="20" name="Picture 20">
            <a:hlinkClick r:id="rId5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>
          <a:blip r:embed="rId7"/>
          <a:srcRect l="71028" t="30524" r="9276" b="50644"/>
          <a:stretch>
            <a:fillRect/>
          </a:stretch>
        </p:blipFill>
        <p:spPr>
          <a:xfrm>
            <a:off x="13919579" y="641803"/>
            <a:ext cx="1509105" cy="1485668"/>
          </a:xfrm>
          <a:prstGeom prst="rect">
            <a:avLst/>
          </a:prstGeom>
        </p:spPr>
      </p:pic>
      <p:pic>
        <p:nvPicPr>
          <p:cNvPr id="22" name="Picture 22">
            <a:hlinkClick r:id="rId8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>
          <a:blip r:embed="rId7"/>
          <a:srcRect l="29411" t="10254" r="48993" b="72370"/>
          <a:stretch>
            <a:fillRect/>
          </a:stretch>
        </p:blipFill>
        <p:spPr>
          <a:xfrm>
            <a:off x="10943456" y="692554"/>
            <a:ext cx="1660664" cy="1375799"/>
          </a:xfrm>
          <a:prstGeom prst="rect">
            <a:avLst/>
          </a:prstGeom>
        </p:spPr>
      </p:pic>
      <p:pic>
        <p:nvPicPr>
          <p:cNvPr id="23" name="Picture 23">
            <a:hlinkClick r:id="rId9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>
          <a:blip r:embed="rId7"/>
          <a:srcRect l="9920" t="71027" r="70477" b="10210"/>
          <a:stretch>
            <a:fillRect/>
          </a:stretch>
        </p:blipFill>
        <p:spPr>
          <a:xfrm>
            <a:off x="9519501" y="655043"/>
            <a:ext cx="1507407" cy="1485668"/>
          </a:xfrm>
          <a:prstGeom prst="rect">
            <a:avLst/>
          </a:prstGeom>
        </p:spPr>
      </p:pic>
      <p:pic>
        <p:nvPicPr>
          <p:cNvPr id="25" name="Picture 25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1621353" y="833553"/>
            <a:ext cx="986375" cy="1005191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11"/>
          <a:srcRect/>
          <a:stretch>
            <a:fillRect/>
          </a:stretch>
        </p:blipFill>
        <p:spPr>
          <a:xfrm>
            <a:off x="2945749" y="833553"/>
            <a:ext cx="973702" cy="973702"/>
          </a:xfrm>
          <a:prstGeom prst="rect">
            <a:avLst/>
          </a:prstGeom>
        </p:spPr>
      </p:pic>
      <p:pic>
        <p:nvPicPr>
          <p:cNvPr id="38" name="Picture 20">
            <a:hlinkClick r:id="rId12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EF51D088-881D-9E97-AED6-D7D61DCE3F7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9087" t="29730" r="69922" b="50448"/>
          <a:stretch>
            <a:fillRect/>
          </a:stretch>
        </p:blipFill>
        <p:spPr>
          <a:xfrm>
            <a:off x="12482891" y="602183"/>
            <a:ext cx="1614109" cy="1569517"/>
          </a:xfrm>
          <a:prstGeom prst="rect">
            <a:avLst/>
          </a:prstGeom>
        </p:spPr>
      </p:pic>
      <p:pic>
        <p:nvPicPr>
          <p:cNvPr id="21" name="Picture 24">
            <a:hlinkClick r:id="rId13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16FF7F69-D9DD-3333-5FBE-49B7C34F906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9920" t="10254" r="69950" b="72502"/>
          <a:stretch>
            <a:fillRect/>
          </a:stretch>
        </p:blipFill>
        <p:spPr>
          <a:xfrm>
            <a:off x="15434612" y="731128"/>
            <a:ext cx="1553332" cy="132724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55512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619404" y="4948751"/>
            <a:ext cx="8679183" cy="1827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99"/>
              </a:lnSpc>
            </a:pP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Jawabanmu</a:t>
            </a:r>
            <a:r>
              <a:rPr lang="en-US" sz="7262" dirty="0">
                <a:solidFill>
                  <a:srgbClr val="000000"/>
                </a:solidFill>
                <a:latin typeface="Foda Display"/>
              </a:rPr>
              <a:t> </a:t>
            </a: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Benar</a:t>
            </a:r>
            <a:endParaRPr lang="en-US" sz="7262" dirty="0">
              <a:solidFill>
                <a:srgbClr val="000000"/>
              </a:solidFill>
              <a:latin typeface="Foda Display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1028700" y="630915"/>
            <a:ext cx="16230600" cy="1094521"/>
            <a:chOff x="0" y="0"/>
            <a:chExt cx="4274726" cy="28826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4554200" y="950858"/>
            <a:ext cx="1188413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3200" dirty="0">
                <a:solidFill>
                  <a:srgbClr val="FFF2E5"/>
                </a:solidFill>
                <a:latin typeface="Agrandir Thin"/>
              </a:rPr>
              <a:t>Nilai.</a:t>
            </a:r>
          </a:p>
        </p:txBody>
      </p:sp>
      <p:grpSp>
        <p:nvGrpSpPr>
          <p:cNvPr id="34" name="Group 34"/>
          <p:cNvGrpSpPr/>
          <p:nvPr/>
        </p:nvGrpSpPr>
        <p:grpSpPr>
          <a:xfrm rot="5400000">
            <a:off x="16880823" y="7080946"/>
            <a:ext cx="378477" cy="378477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 rot="5400000">
            <a:off x="16880823" y="7630730"/>
            <a:ext cx="378477" cy="378477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 rot="5400000">
            <a:off x="16880823" y="8180513"/>
            <a:ext cx="378477" cy="378477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5873070" y="960859"/>
            <a:ext cx="119573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rgbClr val="EDA63A"/>
                </a:solidFill>
                <a:latin typeface="Agrandir Narrow Black"/>
              </a:rPr>
              <a:t>+ 10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D01FC807-1A9C-ADDB-0D51-9A003C63335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00" r="50000" b="16594"/>
          <a:stretch/>
        </p:blipFill>
        <p:spPr>
          <a:xfrm>
            <a:off x="4428779" y="3735659"/>
            <a:ext cx="2381250" cy="3191157"/>
          </a:xfrm>
          <a:prstGeom prst="rect">
            <a:avLst/>
          </a:prstGeom>
        </p:spPr>
      </p:pic>
      <p:pic>
        <p:nvPicPr>
          <p:cNvPr id="47" name="Picture 28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080D9FF7-826E-AD5C-0173-59EF387C69C9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790" t="70472" r="48606" b="10210"/>
          <a:stretch>
            <a:fillRect/>
          </a:stretch>
        </p:blipFill>
        <p:spPr>
          <a:xfrm>
            <a:off x="8532930" y="8579917"/>
            <a:ext cx="1222139" cy="10444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75127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135795" y="3671049"/>
            <a:ext cx="8679183" cy="1827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99"/>
              </a:lnSpc>
            </a:pP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Jawabanmu</a:t>
            </a:r>
            <a:r>
              <a:rPr lang="en-US" sz="7262" dirty="0">
                <a:solidFill>
                  <a:srgbClr val="000000"/>
                </a:solidFill>
                <a:latin typeface="Foda Display"/>
              </a:rPr>
              <a:t> Salah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60766" y="6381635"/>
            <a:ext cx="15474634" cy="2176511"/>
            <a:chOff x="0" y="0"/>
            <a:chExt cx="1645096" cy="68026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45096" cy="680260"/>
            </a:xfrm>
            <a:custGeom>
              <a:avLst/>
              <a:gdLst/>
              <a:ahLst/>
              <a:cxnLst/>
              <a:rect l="l" t="t" r="r" b="b"/>
              <a:pathLst>
                <a:path w="1645096" h="680260">
                  <a:moveTo>
                    <a:pt x="32273" y="0"/>
                  </a:moveTo>
                  <a:lnTo>
                    <a:pt x="1612822" y="0"/>
                  </a:lnTo>
                  <a:cubicBezTo>
                    <a:pt x="1621382" y="0"/>
                    <a:pt x="1629590" y="3400"/>
                    <a:pt x="1635643" y="9453"/>
                  </a:cubicBezTo>
                  <a:cubicBezTo>
                    <a:pt x="1641695" y="15505"/>
                    <a:pt x="1645096" y="23714"/>
                    <a:pt x="1645096" y="32273"/>
                  </a:cubicBezTo>
                  <a:lnTo>
                    <a:pt x="1645096" y="647987"/>
                  </a:lnTo>
                  <a:cubicBezTo>
                    <a:pt x="1645096" y="665811"/>
                    <a:pt x="1630646" y="680260"/>
                    <a:pt x="1612822" y="680260"/>
                  </a:cubicBezTo>
                  <a:lnTo>
                    <a:pt x="32273" y="680260"/>
                  </a:lnTo>
                  <a:cubicBezTo>
                    <a:pt x="14449" y="680260"/>
                    <a:pt x="0" y="665811"/>
                    <a:pt x="0" y="647987"/>
                  </a:cubicBezTo>
                  <a:lnTo>
                    <a:pt x="0" y="32273"/>
                  </a:lnTo>
                  <a:cubicBezTo>
                    <a:pt x="0" y="23714"/>
                    <a:pt x="3400" y="15505"/>
                    <a:pt x="9453" y="9453"/>
                  </a:cubicBezTo>
                  <a:cubicBezTo>
                    <a:pt x="15505" y="3400"/>
                    <a:pt x="23714" y="0"/>
                    <a:pt x="3227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453128"/>
              </a:solidFill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5400000">
            <a:off x="4073924" y="4857327"/>
            <a:ext cx="930417" cy="3412421"/>
            <a:chOff x="0" y="0"/>
            <a:chExt cx="220021" cy="80695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0021" cy="806953"/>
            </a:xfrm>
            <a:custGeom>
              <a:avLst/>
              <a:gdLst/>
              <a:ahLst/>
              <a:cxnLst/>
              <a:rect l="l" t="t" r="r" b="b"/>
              <a:pathLst>
                <a:path w="220021" h="806953">
                  <a:moveTo>
                    <a:pt x="110010" y="0"/>
                  </a:moveTo>
                  <a:lnTo>
                    <a:pt x="110010" y="0"/>
                  </a:lnTo>
                  <a:cubicBezTo>
                    <a:pt x="139187" y="0"/>
                    <a:pt x="167168" y="11590"/>
                    <a:pt x="187799" y="32221"/>
                  </a:cubicBezTo>
                  <a:cubicBezTo>
                    <a:pt x="208430" y="52852"/>
                    <a:pt x="220021" y="80834"/>
                    <a:pt x="220021" y="110010"/>
                  </a:cubicBezTo>
                  <a:lnTo>
                    <a:pt x="220021" y="696943"/>
                  </a:lnTo>
                  <a:cubicBezTo>
                    <a:pt x="220021" y="726119"/>
                    <a:pt x="208430" y="754101"/>
                    <a:pt x="187799" y="774732"/>
                  </a:cubicBezTo>
                  <a:cubicBezTo>
                    <a:pt x="167168" y="795363"/>
                    <a:pt x="139187" y="806953"/>
                    <a:pt x="110010" y="806953"/>
                  </a:cubicBezTo>
                  <a:lnTo>
                    <a:pt x="110010" y="806953"/>
                  </a:lnTo>
                  <a:cubicBezTo>
                    <a:pt x="80834" y="806953"/>
                    <a:pt x="52852" y="795363"/>
                    <a:pt x="32221" y="774732"/>
                  </a:cubicBezTo>
                  <a:cubicBezTo>
                    <a:pt x="11590" y="754101"/>
                    <a:pt x="0" y="726119"/>
                    <a:pt x="0" y="696943"/>
                  </a:cubicBezTo>
                  <a:lnTo>
                    <a:pt x="0" y="110010"/>
                  </a:lnTo>
                  <a:cubicBezTo>
                    <a:pt x="0" y="80834"/>
                    <a:pt x="11590" y="52852"/>
                    <a:pt x="32221" y="32221"/>
                  </a:cubicBezTo>
                  <a:cubicBezTo>
                    <a:pt x="52852" y="11590"/>
                    <a:pt x="80834" y="0"/>
                    <a:pt x="110010" y="0"/>
                  </a:cubicBezTo>
                  <a:close/>
                </a:path>
              </a:pathLst>
            </a:custGeom>
            <a:solidFill>
              <a:srgbClr val="EDA63A"/>
            </a:solidFill>
            <a:ln>
              <a:noFill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3224060" y="6210300"/>
            <a:ext cx="2630145" cy="62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0"/>
              </a:lnSpc>
            </a:pPr>
            <a:r>
              <a:rPr lang="en-US" sz="3707" dirty="0" err="1">
                <a:solidFill>
                  <a:srgbClr val="000000"/>
                </a:solidFill>
                <a:latin typeface="Agrandir Narrow Black"/>
              </a:rPr>
              <a:t>Penjelasan</a:t>
            </a:r>
            <a:endParaRPr lang="en-US" sz="3707" dirty="0">
              <a:solidFill>
                <a:srgbClr val="000000"/>
              </a:solidFill>
              <a:latin typeface="Agrandir Narrow Black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540758" y="7294939"/>
            <a:ext cx="14537441" cy="3313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6"/>
              </a:lnSpc>
            </a:pP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Kopi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Toraja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</a:t>
            </a:r>
            <a:r>
              <a:rPr lang="en-ID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emiliki</a:t>
            </a:r>
            <a:r>
              <a:rPr lang="en-ID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nama</a:t>
            </a:r>
            <a:r>
              <a:rPr lang="en-ID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lain Celebes </a:t>
            </a:r>
            <a:r>
              <a:rPr lang="en-ID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Kalossi</a:t>
            </a:r>
            <a:r>
              <a:rPr lang="en-ID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kopi </a:t>
            </a:r>
            <a:r>
              <a:rPr lang="en-ID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asal</a:t>
            </a:r>
            <a:r>
              <a:rPr lang="en-ID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daerah</a:t>
            </a:r>
            <a:r>
              <a:rPr lang="en-ID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Sulawesi. </a:t>
            </a:r>
            <a:endParaRPr lang="en-ID" sz="2200" dirty="0">
              <a:effectLst/>
              <a:latin typeface="Agrandir Thin" panose="020B0604020202020204" charset="0"/>
              <a:ea typeface="Times New Roman" panose="02020603050405020304" pitchFamily="18" charset="0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1028700" y="630915"/>
            <a:ext cx="16230600" cy="1094521"/>
            <a:chOff x="0" y="0"/>
            <a:chExt cx="4274726" cy="28826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4554200" y="950858"/>
            <a:ext cx="1188413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3200" dirty="0">
                <a:solidFill>
                  <a:srgbClr val="FFF2E5"/>
                </a:solidFill>
                <a:latin typeface="Agrandir Thin"/>
              </a:rPr>
              <a:t>Nilai.</a:t>
            </a:r>
          </a:p>
        </p:txBody>
      </p:sp>
      <p:grpSp>
        <p:nvGrpSpPr>
          <p:cNvPr id="34" name="Group 34"/>
          <p:cNvGrpSpPr/>
          <p:nvPr/>
        </p:nvGrpSpPr>
        <p:grpSpPr>
          <a:xfrm rot="5400000">
            <a:off x="16880823" y="7080946"/>
            <a:ext cx="378477" cy="378477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 rot="5400000">
            <a:off x="16880823" y="7630730"/>
            <a:ext cx="378477" cy="378477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 rot="5400000">
            <a:off x="16880823" y="8180513"/>
            <a:ext cx="378477" cy="378477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5873070" y="960859"/>
            <a:ext cx="119573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rgbClr val="EDA63A"/>
                </a:solidFill>
                <a:latin typeface="Agrandir Narrow Black"/>
              </a:rPr>
              <a:t>+ 0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53440B9-A1E7-F7E4-57BF-88FDEBFD0B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6752" r="8565" b="14372"/>
          <a:stretch/>
        </p:blipFill>
        <p:spPr>
          <a:xfrm>
            <a:off x="5410200" y="2550832"/>
            <a:ext cx="1973369" cy="3280197"/>
          </a:xfrm>
          <a:prstGeom prst="rect">
            <a:avLst/>
          </a:prstGeom>
        </p:spPr>
      </p:pic>
      <p:pic>
        <p:nvPicPr>
          <p:cNvPr id="5" name="Picture 28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67DF9C78-E7F1-5A94-5690-0BDD7897043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790" t="70472" r="48606" b="10210"/>
          <a:stretch>
            <a:fillRect/>
          </a:stretch>
        </p:blipFill>
        <p:spPr>
          <a:xfrm rot="10800000">
            <a:off x="8532930" y="8594813"/>
            <a:ext cx="1222139" cy="10444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62209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t="5000" b="500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849036"/>
            <a:ext cx="16230600" cy="8409264"/>
            <a:chOff x="0" y="0"/>
            <a:chExt cx="4274726" cy="22147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4786"/>
            </a:xfrm>
            <a:custGeom>
              <a:avLst/>
              <a:gdLst/>
              <a:ahLst/>
              <a:cxnLst/>
              <a:rect l="l" t="t" r="r" b="b"/>
              <a:pathLst>
                <a:path w="4274726" h="221478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90459"/>
                  </a:lnTo>
                  <a:cubicBezTo>
                    <a:pt x="4274726" y="2196911"/>
                    <a:pt x="4272163" y="2203098"/>
                    <a:pt x="4267601" y="2207660"/>
                  </a:cubicBezTo>
                  <a:cubicBezTo>
                    <a:pt x="4263039" y="2212223"/>
                    <a:pt x="4256851" y="2214786"/>
                    <a:pt x="4250399" y="2214786"/>
                  </a:cubicBezTo>
                  <a:lnTo>
                    <a:pt x="24327" y="2214786"/>
                  </a:lnTo>
                  <a:cubicBezTo>
                    <a:pt x="10891" y="2214786"/>
                    <a:pt x="0" y="2203894"/>
                    <a:pt x="0" y="2190459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2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241653" y="2211386"/>
            <a:ext cx="14123247" cy="2110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</a:pPr>
            <a:r>
              <a:rPr lang="en-ID" sz="61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Kopi yang </a:t>
            </a:r>
            <a:r>
              <a:rPr lang="en-ID" sz="61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berasal</a:t>
            </a:r>
            <a:r>
              <a:rPr lang="en-ID" sz="61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61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dari</a:t>
            </a:r>
            <a:r>
              <a:rPr lang="en-ID" sz="61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wilayah Timur Indonesia </a:t>
            </a:r>
            <a:r>
              <a:rPr lang="en-ID" sz="61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adalah</a:t>
            </a:r>
            <a:r>
              <a:rPr lang="en-ID" sz="61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kopi …...</a:t>
            </a:r>
            <a:endParaRPr lang="en-ID" sz="61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680071" y="4415480"/>
            <a:ext cx="12423535" cy="48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  <a:buClr>
                <a:srgbClr val="202124"/>
              </a:buClr>
            </a:pP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Kopi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Jawa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1028700" y="8711039"/>
            <a:ext cx="16230600" cy="1094521"/>
            <a:chOff x="0" y="0"/>
            <a:chExt cx="4274726" cy="28826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480215" y="481439"/>
            <a:ext cx="3779085" cy="1094521"/>
            <a:chOff x="0" y="0"/>
            <a:chExt cx="995314" cy="28826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95314" cy="288269"/>
            </a:xfrm>
            <a:custGeom>
              <a:avLst/>
              <a:gdLst/>
              <a:ahLst/>
              <a:cxnLst/>
              <a:rect l="l" t="t" r="r" b="b"/>
              <a:pathLst>
                <a:path w="995314" h="288269">
                  <a:moveTo>
                    <a:pt x="51216" y="0"/>
                  </a:moveTo>
                  <a:lnTo>
                    <a:pt x="944099" y="0"/>
                  </a:lnTo>
                  <a:cubicBezTo>
                    <a:pt x="972384" y="0"/>
                    <a:pt x="995314" y="22930"/>
                    <a:pt x="995314" y="51216"/>
                  </a:cubicBezTo>
                  <a:lnTo>
                    <a:pt x="995314" y="237053"/>
                  </a:lnTo>
                  <a:cubicBezTo>
                    <a:pt x="995314" y="265339"/>
                    <a:pt x="972384" y="288269"/>
                    <a:pt x="944099" y="288269"/>
                  </a:cubicBezTo>
                  <a:lnTo>
                    <a:pt x="51216" y="288269"/>
                  </a:lnTo>
                  <a:cubicBezTo>
                    <a:pt x="22930" y="288269"/>
                    <a:pt x="0" y="265339"/>
                    <a:pt x="0" y="237053"/>
                  </a:cubicBezTo>
                  <a:lnTo>
                    <a:pt x="0" y="51216"/>
                  </a:lnTo>
                  <a:cubicBezTo>
                    <a:pt x="0" y="22930"/>
                    <a:pt x="22930" y="0"/>
                    <a:pt x="51216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4990967" y="608795"/>
            <a:ext cx="823371" cy="687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20"/>
              </a:lnSpc>
            </a:pPr>
            <a:r>
              <a:rPr lang="en-US" sz="3443">
                <a:solidFill>
                  <a:srgbClr val="000000"/>
                </a:solidFill>
                <a:latin typeface="Agrandir Thin"/>
              </a:rPr>
              <a:t>No.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5774985" y="608795"/>
            <a:ext cx="328621" cy="580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20"/>
              </a:lnSpc>
            </a:pPr>
            <a:r>
              <a:rPr lang="en-US" sz="3443" dirty="0">
                <a:solidFill>
                  <a:srgbClr val="000000"/>
                </a:solidFill>
                <a:latin typeface="Agrandir Narrow Black"/>
              </a:rPr>
              <a:t>3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3680071" y="5411650"/>
            <a:ext cx="12423535" cy="48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  <a:buClr>
                <a:srgbClr val="202124"/>
              </a:buClr>
            </a:pP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Kopi Sumatra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3680071" y="6426717"/>
            <a:ext cx="12094914" cy="48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  <a:buClr>
                <a:srgbClr val="202124"/>
              </a:buClr>
            </a:pP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Kopi Papua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Wamena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" name="Picture 30">
            <a:hlinkClick r:id="rId5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 rotWithShape="1">
          <a:blip r:embed="rId7"/>
          <a:srcRect l="50692" t="70472" r="28200" b="10210"/>
          <a:stretch/>
        </p:blipFill>
        <p:spPr>
          <a:xfrm>
            <a:off x="15697200" y="8705674"/>
            <a:ext cx="1141312" cy="1044487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275EA784-C381-9D64-6364-BA82CF5DCDEA}"/>
              </a:ext>
            </a:extLst>
          </p:cNvPr>
          <p:cNvGrpSpPr/>
          <p:nvPr/>
        </p:nvGrpSpPr>
        <p:grpSpPr>
          <a:xfrm>
            <a:off x="2775053" y="4388118"/>
            <a:ext cx="753413" cy="720428"/>
            <a:chOff x="2775053" y="4388118"/>
            <a:chExt cx="753413" cy="720428"/>
          </a:xfrm>
        </p:grpSpPr>
        <p:grpSp>
          <p:nvGrpSpPr>
            <p:cNvPr id="32" name="Group 14">
              <a:extLst>
                <a:ext uri="{FF2B5EF4-FFF2-40B4-BE49-F238E27FC236}">
                  <a16:creationId xmlns:a16="http://schemas.microsoft.com/office/drawing/2014/main" id="{3A48ABE3-7947-55BE-CB11-3043D06E1F3A}"/>
                </a:ext>
              </a:extLst>
            </p:cNvPr>
            <p:cNvGrpSpPr/>
            <p:nvPr/>
          </p:nvGrpSpPr>
          <p:grpSpPr>
            <a:xfrm>
              <a:off x="2775053" y="4388118"/>
              <a:ext cx="720428" cy="720428"/>
              <a:chOff x="0" y="0"/>
              <a:chExt cx="812800" cy="812800"/>
            </a:xfrm>
          </p:grpSpPr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C241D4BE-E315-06E5-5784-12C411938537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35" name="TextBox 16">
                <a:extLst>
                  <a:ext uri="{FF2B5EF4-FFF2-40B4-BE49-F238E27FC236}">
                    <a16:creationId xmlns:a16="http://schemas.microsoft.com/office/drawing/2014/main" id="{C18B5A93-691D-6E07-D43E-CEA9C6BCB08A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33" name="TextBox 17">
              <a:extLst>
                <a:ext uri="{FF2B5EF4-FFF2-40B4-BE49-F238E27FC236}">
                  <a16:creationId xmlns:a16="http://schemas.microsoft.com/office/drawing/2014/main" id="{CA335836-02DB-E89E-D5D9-F9571F7443CD}"/>
                </a:ext>
              </a:extLst>
            </p:cNvPr>
            <p:cNvSpPr txBox="1"/>
            <p:nvPr/>
          </p:nvSpPr>
          <p:spPr>
            <a:xfrm>
              <a:off x="2811253" y="4457700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8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a.</a:t>
              </a:r>
              <a:endParaRPr lang="en-US" sz="2789" dirty="0">
                <a:latin typeface="Agrandir Narrow Black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B4AEE15-EEC1-88DD-7155-3F73D10C2ECD}"/>
              </a:ext>
            </a:extLst>
          </p:cNvPr>
          <p:cNvGrpSpPr/>
          <p:nvPr/>
        </p:nvGrpSpPr>
        <p:grpSpPr>
          <a:xfrm>
            <a:off x="2775053" y="5411650"/>
            <a:ext cx="753413" cy="720428"/>
            <a:chOff x="2775053" y="5403185"/>
            <a:chExt cx="753413" cy="720428"/>
          </a:xfrm>
        </p:grpSpPr>
        <p:grpSp>
          <p:nvGrpSpPr>
            <p:cNvPr id="37" name="Group 20">
              <a:extLst>
                <a:ext uri="{FF2B5EF4-FFF2-40B4-BE49-F238E27FC236}">
                  <a16:creationId xmlns:a16="http://schemas.microsoft.com/office/drawing/2014/main" id="{286047AA-C6A7-62D1-4C57-EC8E89AE97D4}"/>
                </a:ext>
              </a:extLst>
            </p:cNvPr>
            <p:cNvGrpSpPr/>
            <p:nvPr/>
          </p:nvGrpSpPr>
          <p:grpSpPr>
            <a:xfrm>
              <a:off x="2775053" y="5403185"/>
              <a:ext cx="720428" cy="720428"/>
              <a:chOff x="0" y="0"/>
              <a:chExt cx="812800" cy="812800"/>
            </a:xfrm>
          </p:grpSpPr>
          <p:sp>
            <p:nvSpPr>
              <p:cNvPr id="39" name="Freeform 21">
                <a:extLst>
                  <a:ext uri="{FF2B5EF4-FFF2-40B4-BE49-F238E27FC236}">
                    <a16:creationId xmlns:a16="http://schemas.microsoft.com/office/drawing/2014/main" id="{EBE8DCA9-9D53-8572-AA8F-17C1D236ECFB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40" name="TextBox 22">
                <a:extLst>
                  <a:ext uri="{FF2B5EF4-FFF2-40B4-BE49-F238E27FC236}">
                    <a16:creationId xmlns:a16="http://schemas.microsoft.com/office/drawing/2014/main" id="{2C133184-2851-3B82-A30B-FD119AF36702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38" name="TextBox 23">
              <a:extLst>
                <a:ext uri="{FF2B5EF4-FFF2-40B4-BE49-F238E27FC236}">
                  <a16:creationId xmlns:a16="http://schemas.microsoft.com/office/drawing/2014/main" id="{3526AF46-D994-5EBF-4E26-AA980F80E91B}"/>
                </a:ext>
              </a:extLst>
            </p:cNvPr>
            <p:cNvSpPr txBox="1"/>
            <p:nvPr/>
          </p:nvSpPr>
          <p:spPr>
            <a:xfrm>
              <a:off x="2811253" y="5472767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8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b.</a:t>
              </a:r>
              <a:endParaRPr lang="en-US" sz="2789" dirty="0">
                <a:latin typeface="Agrandir Narrow Black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0AF8828-3155-DAC6-466C-C081C5DA8E3F}"/>
              </a:ext>
            </a:extLst>
          </p:cNvPr>
          <p:cNvGrpSpPr/>
          <p:nvPr/>
        </p:nvGrpSpPr>
        <p:grpSpPr>
          <a:xfrm>
            <a:off x="2793152" y="6404918"/>
            <a:ext cx="753413" cy="720428"/>
            <a:chOff x="2775053" y="4388118"/>
            <a:chExt cx="753413" cy="720428"/>
          </a:xfrm>
        </p:grpSpPr>
        <p:grpSp>
          <p:nvGrpSpPr>
            <p:cNvPr id="42" name="Group 14">
              <a:extLst>
                <a:ext uri="{FF2B5EF4-FFF2-40B4-BE49-F238E27FC236}">
                  <a16:creationId xmlns:a16="http://schemas.microsoft.com/office/drawing/2014/main" id="{68E2712C-F535-1FD6-6CDE-0CB50FCEEA54}"/>
                </a:ext>
              </a:extLst>
            </p:cNvPr>
            <p:cNvGrpSpPr/>
            <p:nvPr/>
          </p:nvGrpSpPr>
          <p:grpSpPr>
            <a:xfrm>
              <a:off x="2775053" y="4388118"/>
              <a:ext cx="720428" cy="720428"/>
              <a:chOff x="0" y="0"/>
              <a:chExt cx="812800" cy="812800"/>
            </a:xfrm>
          </p:grpSpPr>
          <p:sp>
            <p:nvSpPr>
              <p:cNvPr id="44" name="Freeform 15">
                <a:extLst>
                  <a:ext uri="{FF2B5EF4-FFF2-40B4-BE49-F238E27FC236}">
                    <a16:creationId xmlns:a16="http://schemas.microsoft.com/office/drawing/2014/main" id="{38615035-A941-E852-9969-62D7575C0EB5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45" name="TextBox 16">
                <a:extLst>
                  <a:ext uri="{FF2B5EF4-FFF2-40B4-BE49-F238E27FC236}">
                    <a16:creationId xmlns:a16="http://schemas.microsoft.com/office/drawing/2014/main" id="{9562E83E-3A49-7B52-37BE-CD736C8BD86F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43" name="TextBox 17">
              <a:extLst>
                <a:ext uri="{FF2B5EF4-FFF2-40B4-BE49-F238E27FC236}">
                  <a16:creationId xmlns:a16="http://schemas.microsoft.com/office/drawing/2014/main" id="{60BC7FAE-226A-6D2C-68A7-0E57DA384070}"/>
                </a:ext>
              </a:extLst>
            </p:cNvPr>
            <p:cNvSpPr txBox="1"/>
            <p:nvPr/>
          </p:nvSpPr>
          <p:spPr>
            <a:xfrm>
              <a:off x="2811253" y="4457700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9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c.</a:t>
              </a:r>
              <a:endParaRPr lang="en-US" sz="2789" dirty="0">
                <a:latin typeface="Agrandir Narrow Black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279112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619404" y="4948751"/>
            <a:ext cx="8679183" cy="1827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99"/>
              </a:lnSpc>
            </a:pP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Jawabanmu</a:t>
            </a:r>
            <a:r>
              <a:rPr lang="en-US" sz="7262" dirty="0">
                <a:solidFill>
                  <a:srgbClr val="000000"/>
                </a:solidFill>
                <a:latin typeface="Foda Display"/>
              </a:rPr>
              <a:t> </a:t>
            </a: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Benar</a:t>
            </a:r>
            <a:endParaRPr lang="en-US" sz="7262" dirty="0">
              <a:solidFill>
                <a:srgbClr val="000000"/>
              </a:solidFill>
              <a:latin typeface="Foda Display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1028700" y="630915"/>
            <a:ext cx="16230600" cy="1094521"/>
            <a:chOff x="0" y="0"/>
            <a:chExt cx="4274726" cy="28826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4554200" y="950858"/>
            <a:ext cx="1188413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3200" dirty="0">
                <a:solidFill>
                  <a:srgbClr val="FFF2E5"/>
                </a:solidFill>
                <a:latin typeface="Agrandir Thin"/>
              </a:rPr>
              <a:t>Nilai.</a:t>
            </a:r>
          </a:p>
        </p:txBody>
      </p:sp>
      <p:grpSp>
        <p:nvGrpSpPr>
          <p:cNvPr id="34" name="Group 34"/>
          <p:cNvGrpSpPr/>
          <p:nvPr/>
        </p:nvGrpSpPr>
        <p:grpSpPr>
          <a:xfrm rot="5400000">
            <a:off x="16880823" y="7080946"/>
            <a:ext cx="378477" cy="378477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 rot="5400000">
            <a:off x="16880823" y="7630730"/>
            <a:ext cx="378477" cy="378477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 rot="5400000">
            <a:off x="16880823" y="8180513"/>
            <a:ext cx="378477" cy="378477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5873070" y="960859"/>
            <a:ext cx="119573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rgbClr val="EDA63A"/>
                </a:solidFill>
                <a:latin typeface="Agrandir Narrow Black"/>
              </a:rPr>
              <a:t>+ 10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D01FC807-1A9C-ADDB-0D51-9A003C63335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00" r="50000" b="16594"/>
          <a:stretch/>
        </p:blipFill>
        <p:spPr>
          <a:xfrm>
            <a:off x="4428779" y="3735659"/>
            <a:ext cx="2381250" cy="3191157"/>
          </a:xfrm>
          <a:prstGeom prst="rect">
            <a:avLst/>
          </a:prstGeom>
        </p:spPr>
      </p:pic>
      <p:pic>
        <p:nvPicPr>
          <p:cNvPr id="47" name="Picture 28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080D9FF7-826E-AD5C-0173-59EF387C69C9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790" t="70472" r="48606" b="10210"/>
          <a:stretch>
            <a:fillRect/>
          </a:stretch>
        </p:blipFill>
        <p:spPr>
          <a:xfrm>
            <a:off x="8532930" y="8594813"/>
            <a:ext cx="1222139" cy="10444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18040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135795" y="3671049"/>
            <a:ext cx="8679183" cy="1827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99"/>
              </a:lnSpc>
            </a:pP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Jawabanmu</a:t>
            </a:r>
            <a:r>
              <a:rPr lang="en-US" sz="7262" dirty="0">
                <a:solidFill>
                  <a:srgbClr val="000000"/>
                </a:solidFill>
                <a:latin typeface="Foda Display"/>
              </a:rPr>
              <a:t> Salah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60766" y="6381635"/>
            <a:ext cx="15474634" cy="2176511"/>
            <a:chOff x="0" y="0"/>
            <a:chExt cx="1645096" cy="68026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45096" cy="680260"/>
            </a:xfrm>
            <a:custGeom>
              <a:avLst/>
              <a:gdLst/>
              <a:ahLst/>
              <a:cxnLst/>
              <a:rect l="l" t="t" r="r" b="b"/>
              <a:pathLst>
                <a:path w="1645096" h="680260">
                  <a:moveTo>
                    <a:pt x="32273" y="0"/>
                  </a:moveTo>
                  <a:lnTo>
                    <a:pt x="1612822" y="0"/>
                  </a:lnTo>
                  <a:cubicBezTo>
                    <a:pt x="1621382" y="0"/>
                    <a:pt x="1629590" y="3400"/>
                    <a:pt x="1635643" y="9453"/>
                  </a:cubicBezTo>
                  <a:cubicBezTo>
                    <a:pt x="1641695" y="15505"/>
                    <a:pt x="1645096" y="23714"/>
                    <a:pt x="1645096" y="32273"/>
                  </a:cubicBezTo>
                  <a:lnTo>
                    <a:pt x="1645096" y="647987"/>
                  </a:lnTo>
                  <a:cubicBezTo>
                    <a:pt x="1645096" y="665811"/>
                    <a:pt x="1630646" y="680260"/>
                    <a:pt x="1612822" y="680260"/>
                  </a:cubicBezTo>
                  <a:lnTo>
                    <a:pt x="32273" y="680260"/>
                  </a:lnTo>
                  <a:cubicBezTo>
                    <a:pt x="14449" y="680260"/>
                    <a:pt x="0" y="665811"/>
                    <a:pt x="0" y="647987"/>
                  </a:cubicBezTo>
                  <a:lnTo>
                    <a:pt x="0" y="32273"/>
                  </a:lnTo>
                  <a:cubicBezTo>
                    <a:pt x="0" y="23714"/>
                    <a:pt x="3400" y="15505"/>
                    <a:pt x="9453" y="9453"/>
                  </a:cubicBezTo>
                  <a:cubicBezTo>
                    <a:pt x="15505" y="3400"/>
                    <a:pt x="23714" y="0"/>
                    <a:pt x="3227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453128"/>
              </a:solidFill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5400000">
            <a:off x="4073924" y="4857327"/>
            <a:ext cx="930417" cy="3412421"/>
            <a:chOff x="0" y="0"/>
            <a:chExt cx="220021" cy="80695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0021" cy="806953"/>
            </a:xfrm>
            <a:custGeom>
              <a:avLst/>
              <a:gdLst/>
              <a:ahLst/>
              <a:cxnLst/>
              <a:rect l="l" t="t" r="r" b="b"/>
              <a:pathLst>
                <a:path w="220021" h="806953">
                  <a:moveTo>
                    <a:pt x="110010" y="0"/>
                  </a:moveTo>
                  <a:lnTo>
                    <a:pt x="110010" y="0"/>
                  </a:lnTo>
                  <a:cubicBezTo>
                    <a:pt x="139187" y="0"/>
                    <a:pt x="167168" y="11590"/>
                    <a:pt x="187799" y="32221"/>
                  </a:cubicBezTo>
                  <a:cubicBezTo>
                    <a:pt x="208430" y="52852"/>
                    <a:pt x="220021" y="80834"/>
                    <a:pt x="220021" y="110010"/>
                  </a:cubicBezTo>
                  <a:lnTo>
                    <a:pt x="220021" y="696943"/>
                  </a:lnTo>
                  <a:cubicBezTo>
                    <a:pt x="220021" y="726119"/>
                    <a:pt x="208430" y="754101"/>
                    <a:pt x="187799" y="774732"/>
                  </a:cubicBezTo>
                  <a:cubicBezTo>
                    <a:pt x="167168" y="795363"/>
                    <a:pt x="139187" y="806953"/>
                    <a:pt x="110010" y="806953"/>
                  </a:cubicBezTo>
                  <a:lnTo>
                    <a:pt x="110010" y="806953"/>
                  </a:lnTo>
                  <a:cubicBezTo>
                    <a:pt x="80834" y="806953"/>
                    <a:pt x="52852" y="795363"/>
                    <a:pt x="32221" y="774732"/>
                  </a:cubicBezTo>
                  <a:cubicBezTo>
                    <a:pt x="11590" y="754101"/>
                    <a:pt x="0" y="726119"/>
                    <a:pt x="0" y="696943"/>
                  </a:cubicBezTo>
                  <a:lnTo>
                    <a:pt x="0" y="110010"/>
                  </a:lnTo>
                  <a:cubicBezTo>
                    <a:pt x="0" y="80834"/>
                    <a:pt x="11590" y="52852"/>
                    <a:pt x="32221" y="32221"/>
                  </a:cubicBezTo>
                  <a:cubicBezTo>
                    <a:pt x="52852" y="11590"/>
                    <a:pt x="80834" y="0"/>
                    <a:pt x="110010" y="0"/>
                  </a:cubicBezTo>
                  <a:close/>
                </a:path>
              </a:pathLst>
            </a:custGeom>
            <a:solidFill>
              <a:srgbClr val="EDA63A"/>
            </a:solidFill>
            <a:ln>
              <a:noFill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3224060" y="6210300"/>
            <a:ext cx="2630145" cy="62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0"/>
              </a:lnSpc>
            </a:pPr>
            <a:r>
              <a:rPr lang="en-US" sz="3707" dirty="0" err="1">
                <a:solidFill>
                  <a:srgbClr val="000000"/>
                </a:solidFill>
                <a:latin typeface="Agrandir Narrow Black"/>
              </a:rPr>
              <a:t>Penjelasan</a:t>
            </a:r>
            <a:endParaRPr lang="en-US" sz="3707" dirty="0">
              <a:solidFill>
                <a:srgbClr val="000000"/>
              </a:solidFill>
              <a:latin typeface="Agrandir Narrow Black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540758" y="7294939"/>
            <a:ext cx="14537441" cy="3313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6"/>
              </a:lnSpc>
            </a:pP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Kopi Papua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Wamena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berasal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wilayah Timur Indonesia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tumbuh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pada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ketinggian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1.500 m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suhu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20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derajat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ID" sz="2200" dirty="0">
              <a:effectLst/>
              <a:latin typeface="Agrandir Thin" panose="020B0604020202020204" charset="0"/>
              <a:ea typeface="Times New Roman" panose="02020603050405020304" pitchFamily="18" charset="0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1028700" y="630915"/>
            <a:ext cx="16230600" cy="1094521"/>
            <a:chOff x="0" y="0"/>
            <a:chExt cx="4274726" cy="28826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4554200" y="950858"/>
            <a:ext cx="1188413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3200" dirty="0">
                <a:solidFill>
                  <a:srgbClr val="FFF2E5"/>
                </a:solidFill>
                <a:latin typeface="Agrandir Thin"/>
              </a:rPr>
              <a:t>Nilai.</a:t>
            </a:r>
          </a:p>
        </p:txBody>
      </p:sp>
      <p:grpSp>
        <p:nvGrpSpPr>
          <p:cNvPr id="34" name="Group 34"/>
          <p:cNvGrpSpPr/>
          <p:nvPr/>
        </p:nvGrpSpPr>
        <p:grpSpPr>
          <a:xfrm rot="5400000">
            <a:off x="16880823" y="7080946"/>
            <a:ext cx="378477" cy="378477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 rot="5400000">
            <a:off x="16880823" y="7630730"/>
            <a:ext cx="378477" cy="378477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 rot="5400000">
            <a:off x="16880823" y="8180513"/>
            <a:ext cx="378477" cy="378477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5873070" y="960859"/>
            <a:ext cx="119573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rgbClr val="EDA63A"/>
                </a:solidFill>
                <a:latin typeface="Agrandir Narrow Black"/>
              </a:rPr>
              <a:t>+ 0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53440B9-A1E7-F7E4-57BF-88FDEBFD0B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6752" r="8565" b="14372"/>
          <a:stretch/>
        </p:blipFill>
        <p:spPr>
          <a:xfrm>
            <a:off x="5410200" y="2550832"/>
            <a:ext cx="1973369" cy="3280197"/>
          </a:xfrm>
          <a:prstGeom prst="rect">
            <a:avLst/>
          </a:prstGeom>
        </p:spPr>
      </p:pic>
      <p:pic>
        <p:nvPicPr>
          <p:cNvPr id="3" name="Picture 28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75D76DCC-6E58-C9C1-604F-99728708F26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790" t="70472" r="48606" b="10210"/>
          <a:stretch>
            <a:fillRect/>
          </a:stretch>
        </p:blipFill>
        <p:spPr>
          <a:xfrm rot="10800000">
            <a:off x="8532930" y="8594813"/>
            <a:ext cx="1222139" cy="10444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50362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t="5000" b="500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849036"/>
            <a:ext cx="16230600" cy="8409264"/>
            <a:chOff x="0" y="0"/>
            <a:chExt cx="4274726" cy="22147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4786"/>
            </a:xfrm>
            <a:custGeom>
              <a:avLst/>
              <a:gdLst/>
              <a:ahLst/>
              <a:cxnLst/>
              <a:rect l="l" t="t" r="r" b="b"/>
              <a:pathLst>
                <a:path w="4274726" h="221478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90459"/>
                  </a:lnTo>
                  <a:cubicBezTo>
                    <a:pt x="4274726" y="2196911"/>
                    <a:pt x="4272163" y="2203098"/>
                    <a:pt x="4267601" y="2207660"/>
                  </a:cubicBezTo>
                  <a:cubicBezTo>
                    <a:pt x="4263039" y="2212223"/>
                    <a:pt x="4256851" y="2214786"/>
                    <a:pt x="4250399" y="2214786"/>
                  </a:cubicBezTo>
                  <a:lnTo>
                    <a:pt x="24327" y="2214786"/>
                  </a:lnTo>
                  <a:cubicBezTo>
                    <a:pt x="10891" y="2214786"/>
                    <a:pt x="0" y="2203894"/>
                    <a:pt x="0" y="2190459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2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241653" y="2211386"/>
            <a:ext cx="14324664" cy="17159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</a:pPr>
            <a:r>
              <a:rPr lang="en-ID" sz="50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Kopi </a:t>
            </a:r>
            <a:r>
              <a:rPr lang="en-ID" sz="50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apa</a:t>
            </a:r>
            <a:r>
              <a:rPr lang="en-ID" sz="50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yang </a:t>
            </a:r>
            <a:r>
              <a:rPr lang="en-ID" sz="50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memiliki</a:t>
            </a:r>
            <a:r>
              <a:rPr lang="en-ID" sz="50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50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sedikit</a:t>
            </a:r>
            <a:r>
              <a:rPr lang="en-ID" sz="50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aroma </a:t>
            </a:r>
            <a:r>
              <a:rPr lang="en-ID" sz="5000" i="1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fruity </a:t>
            </a:r>
            <a:r>
              <a:rPr lang="en-ID" sz="50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dan </a:t>
            </a:r>
            <a:r>
              <a:rPr lang="en-ID" sz="50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sedikit</a:t>
            </a:r>
            <a:r>
              <a:rPr lang="en-ID" sz="50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50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bau</a:t>
            </a:r>
            <a:r>
              <a:rPr lang="en-ID" sz="50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50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tembakau</a:t>
            </a:r>
            <a:r>
              <a:rPr lang="en-ID" sz="50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pada </a:t>
            </a:r>
            <a:r>
              <a:rPr lang="en-ID" sz="5000" i="1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after taste</a:t>
            </a:r>
            <a:r>
              <a:rPr lang="en-ID" sz="50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-</a:t>
            </a:r>
            <a:r>
              <a:rPr lang="en-ID" sz="50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nya</a:t>
            </a:r>
            <a:r>
              <a:rPr lang="en-ID" sz="50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.....</a:t>
            </a:r>
            <a:endParaRPr lang="en-ID" sz="5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680071" y="4415480"/>
            <a:ext cx="12423535" cy="48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  <a:buSzPts val="1200"/>
            </a:pP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Kopi Flores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Bajawa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1028700" y="8711039"/>
            <a:ext cx="16230600" cy="1094521"/>
            <a:chOff x="0" y="0"/>
            <a:chExt cx="4274726" cy="28826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480215" y="481439"/>
            <a:ext cx="3779085" cy="1094521"/>
            <a:chOff x="0" y="0"/>
            <a:chExt cx="995314" cy="28826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95314" cy="288269"/>
            </a:xfrm>
            <a:custGeom>
              <a:avLst/>
              <a:gdLst/>
              <a:ahLst/>
              <a:cxnLst/>
              <a:rect l="l" t="t" r="r" b="b"/>
              <a:pathLst>
                <a:path w="995314" h="288269">
                  <a:moveTo>
                    <a:pt x="51216" y="0"/>
                  </a:moveTo>
                  <a:lnTo>
                    <a:pt x="944099" y="0"/>
                  </a:lnTo>
                  <a:cubicBezTo>
                    <a:pt x="972384" y="0"/>
                    <a:pt x="995314" y="22930"/>
                    <a:pt x="995314" y="51216"/>
                  </a:cubicBezTo>
                  <a:lnTo>
                    <a:pt x="995314" y="237053"/>
                  </a:lnTo>
                  <a:cubicBezTo>
                    <a:pt x="995314" y="265339"/>
                    <a:pt x="972384" y="288269"/>
                    <a:pt x="944099" y="288269"/>
                  </a:cubicBezTo>
                  <a:lnTo>
                    <a:pt x="51216" y="288269"/>
                  </a:lnTo>
                  <a:cubicBezTo>
                    <a:pt x="22930" y="288269"/>
                    <a:pt x="0" y="265339"/>
                    <a:pt x="0" y="237053"/>
                  </a:cubicBezTo>
                  <a:lnTo>
                    <a:pt x="0" y="51216"/>
                  </a:lnTo>
                  <a:cubicBezTo>
                    <a:pt x="0" y="22930"/>
                    <a:pt x="22930" y="0"/>
                    <a:pt x="51216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4990967" y="608795"/>
            <a:ext cx="823371" cy="687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20"/>
              </a:lnSpc>
            </a:pPr>
            <a:r>
              <a:rPr lang="en-US" sz="3443">
                <a:solidFill>
                  <a:srgbClr val="000000"/>
                </a:solidFill>
                <a:latin typeface="Agrandir Thin"/>
              </a:rPr>
              <a:t>No.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5774985" y="608795"/>
            <a:ext cx="328621" cy="580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20"/>
              </a:lnSpc>
            </a:pPr>
            <a:r>
              <a:rPr lang="en-US" sz="3443" dirty="0">
                <a:solidFill>
                  <a:srgbClr val="000000"/>
                </a:solidFill>
                <a:latin typeface="Agrandir Narrow Black"/>
              </a:rPr>
              <a:t>4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3680071" y="5411650"/>
            <a:ext cx="12423535" cy="48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  <a:buSzPts val="1200"/>
            </a:pP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Kopi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Jawa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3680071" y="6426717"/>
            <a:ext cx="12094914" cy="48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  <a:buSzPts val="1200"/>
            </a:pP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Kopi Bali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Kintamani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30" name="Picture 30">
            <a:hlinkClick r:id="" action="ppaction://noaction">
              <a:snd r:embed="rId5" name="click.wav"/>
            </a:hlinkClick>
          </p:cNvPr>
          <p:cNvPicPr>
            <a:picLocks noChangeAspect="1"/>
          </p:cNvPicPr>
          <p:nvPr/>
        </p:nvPicPr>
        <p:blipFill rotWithShape="1">
          <a:blip r:embed="rId6"/>
          <a:srcRect l="50692" t="70472" r="28200" b="10210"/>
          <a:stretch/>
        </p:blipFill>
        <p:spPr>
          <a:xfrm>
            <a:off x="15697200" y="8705674"/>
            <a:ext cx="1141312" cy="1044487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275EA784-C381-9D64-6364-BA82CF5DCDEA}"/>
              </a:ext>
            </a:extLst>
          </p:cNvPr>
          <p:cNvGrpSpPr/>
          <p:nvPr/>
        </p:nvGrpSpPr>
        <p:grpSpPr>
          <a:xfrm>
            <a:off x="2775053" y="4388118"/>
            <a:ext cx="753413" cy="720428"/>
            <a:chOff x="2775053" y="4388118"/>
            <a:chExt cx="753413" cy="720428"/>
          </a:xfrm>
        </p:grpSpPr>
        <p:grpSp>
          <p:nvGrpSpPr>
            <p:cNvPr id="32" name="Group 14">
              <a:extLst>
                <a:ext uri="{FF2B5EF4-FFF2-40B4-BE49-F238E27FC236}">
                  <a16:creationId xmlns:a16="http://schemas.microsoft.com/office/drawing/2014/main" id="{3A48ABE3-7947-55BE-CB11-3043D06E1F3A}"/>
                </a:ext>
              </a:extLst>
            </p:cNvPr>
            <p:cNvGrpSpPr/>
            <p:nvPr/>
          </p:nvGrpSpPr>
          <p:grpSpPr>
            <a:xfrm>
              <a:off x="2775053" y="4388118"/>
              <a:ext cx="720428" cy="720428"/>
              <a:chOff x="0" y="0"/>
              <a:chExt cx="812800" cy="812800"/>
            </a:xfrm>
          </p:grpSpPr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C241D4BE-E315-06E5-5784-12C411938537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35" name="TextBox 16">
                <a:extLst>
                  <a:ext uri="{FF2B5EF4-FFF2-40B4-BE49-F238E27FC236}">
                    <a16:creationId xmlns:a16="http://schemas.microsoft.com/office/drawing/2014/main" id="{C18B5A93-691D-6E07-D43E-CEA9C6BCB08A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33" name="TextBox 17">
              <a:extLst>
                <a:ext uri="{FF2B5EF4-FFF2-40B4-BE49-F238E27FC236}">
                  <a16:creationId xmlns:a16="http://schemas.microsoft.com/office/drawing/2014/main" id="{CA335836-02DB-E89E-D5D9-F9571F7443CD}"/>
                </a:ext>
              </a:extLst>
            </p:cNvPr>
            <p:cNvSpPr txBox="1"/>
            <p:nvPr/>
          </p:nvSpPr>
          <p:spPr>
            <a:xfrm>
              <a:off x="2811253" y="4457700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7" action="ppaction://hlinksldjump">
                    <a:snd r:embed="rId5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a.</a:t>
              </a:r>
              <a:endParaRPr lang="en-US" sz="2789" dirty="0">
                <a:latin typeface="Agrandir Narrow Black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B4AEE15-EEC1-88DD-7155-3F73D10C2ECD}"/>
              </a:ext>
            </a:extLst>
          </p:cNvPr>
          <p:cNvGrpSpPr/>
          <p:nvPr/>
        </p:nvGrpSpPr>
        <p:grpSpPr>
          <a:xfrm>
            <a:off x="2775053" y="5403185"/>
            <a:ext cx="753413" cy="720428"/>
            <a:chOff x="2775053" y="5403185"/>
            <a:chExt cx="753413" cy="720428"/>
          </a:xfrm>
        </p:grpSpPr>
        <p:grpSp>
          <p:nvGrpSpPr>
            <p:cNvPr id="37" name="Group 20">
              <a:extLst>
                <a:ext uri="{FF2B5EF4-FFF2-40B4-BE49-F238E27FC236}">
                  <a16:creationId xmlns:a16="http://schemas.microsoft.com/office/drawing/2014/main" id="{286047AA-C6A7-62D1-4C57-EC8E89AE97D4}"/>
                </a:ext>
              </a:extLst>
            </p:cNvPr>
            <p:cNvGrpSpPr/>
            <p:nvPr/>
          </p:nvGrpSpPr>
          <p:grpSpPr>
            <a:xfrm>
              <a:off x="2775053" y="5403185"/>
              <a:ext cx="720428" cy="720428"/>
              <a:chOff x="0" y="0"/>
              <a:chExt cx="812800" cy="812800"/>
            </a:xfrm>
          </p:grpSpPr>
          <p:sp>
            <p:nvSpPr>
              <p:cNvPr id="39" name="Freeform 21">
                <a:extLst>
                  <a:ext uri="{FF2B5EF4-FFF2-40B4-BE49-F238E27FC236}">
                    <a16:creationId xmlns:a16="http://schemas.microsoft.com/office/drawing/2014/main" id="{EBE8DCA9-9D53-8572-AA8F-17C1D236ECFB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40" name="TextBox 22">
                <a:extLst>
                  <a:ext uri="{FF2B5EF4-FFF2-40B4-BE49-F238E27FC236}">
                    <a16:creationId xmlns:a16="http://schemas.microsoft.com/office/drawing/2014/main" id="{2C133184-2851-3B82-A30B-FD119AF36702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38" name="TextBox 23">
              <a:extLst>
                <a:ext uri="{FF2B5EF4-FFF2-40B4-BE49-F238E27FC236}">
                  <a16:creationId xmlns:a16="http://schemas.microsoft.com/office/drawing/2014/main" id="{3526AF46-D994-5EBF-4E26-AA980F80E91B}"/>
                </a:ext>
              </a:extLst>
            </p:cNvPr>
            <p:cNvSpPr txBox="1"/>
            <p:nvPr/>
          </p:nvSpPr>
          <p:spPr>
            <a:xfrm>
              <a:off x="2811253" y="5472767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8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b.</a:t>
              </a:r>
              <a:endParaRPr lang="en-US" sz="2789" dirty="0">
                <a:latin typeface="Agrandir Narrow Black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0AF8828-3155-DAC6-466C-C081C5DA8E3F}"/>
              </a:ext>
            </a:extLst>
          </p:cNvPr>
          <p:cNvGrpSpPr/>
          <p:nvPr/>
        </p:nvGrpSpPr>
        <p:grpSpPr>
          <a:xfrm>
            <a:off x="2793152" y="6404918"/>
            <a:ext cx="753413" cy="720428"/>
            <a:chOff x="2775053" y="4388118"/>
            <a:chExt cx="753413" cy="720428"/>
          </a:xfrm>
        </p:grpSpPr>
        <p:grpSp>
          <p:nvGrpSpPr>
            <p:cNvPr id="42" name="Group 14">
              <a:extLst>
                <a:ext uri="{FF2B5EF4-FFF2-40B4-BE49-F238E27FC236}">
                  <a16:creationId xmlns:a16="http://schemas.microsoft.com/office/drawing/2014/main" id="{68E2712C-F535-1FD6-6CDE-0CB50FCEEA54}"/>
                </a:ext>
              </a:extLst>
            </p:cNvPr>
            <p:cNvGrpSpPr/>
            <p:nvPr/>
          </p:nvGrpSpPr>
          <p:grpSpPr>
            <a:xfrm>
              <a:off x="2775053" y="4388118"/>
              <a:ext cx="720428" cy="720428"/>
              <a:chOff x="0" y="0"/>
              <a:chExt cx="812800" cy="812800"/>
            </a:xfrm>
          </p:grpSpPr>
          <p:sp>
            <p:nvSpPr>
              <p:cNvPr id="44" name="Freeform 15">
                <a:extLst>
                  <a:ext uri="{FF2B5EF4-FFF2-40B4-BE49-F238E27FC236}">
                    <a16:creationId xmlns:a16="http://schemas.microsoft.com/office/drawing/2014/main" id="{38615035-A941-E852-9969-62D7575C0EB5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45" name="TextBox 16">
                <a:extLst>
                  <a:ext uri="{FF2B5EF4-FFF2-40B4-BE49-F238E27FC236}">
                    <a16:creationId xmlns:a16="http://schemas.microsoft.com/office/drawing/2014/main" id="{9562E83E-3A49-7B52-37BE-CD736C8BD86F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43" name="TextBox 17">
              <a:extLst>
                <a:ext uri="{FF2B5EF4-FFF2-40B4-BE49-F238E27FC236}">
                  <a16:creationId xmlns:a16="http://schemas.microsoft.com/office/drawing/2014/main" id="{60BC7FAE-226A-6D2C-68A7-0E57DA384070}"/>
                </a:ext>
              </a:extLst>
            </p:cNvPr>
            <p:cNvSpPr txBox="1"/>
            <p:nvPr/>
          </p:nvSpPr>
          <p:spPr>
            <a:xfrm>
              <a:off x="2811253" y="4457700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8" action="ppaction://hlinksldjump">
                    <a:snd r:embed="rId5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c.</a:t>
              </a:r>
              <a:endParaRPr lang="en-US" sz="2789" dirty="0">
                <a:latin typeface="Agrandir Narrow Black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054354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619404" y="4948751"/>
            <a:ext cx="8679183" cy="1827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99"/>
              </a:lnSpc>
            </a:pP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Jawabanmu</a:t>
            </a:r>
            <a:r>
              <a:rPr lang="en-US" sz="7262" dirty="0">
                <a:solidFill>
                  <a:srgbClr val="000000"/>
                </a:solidFill>
                <a:latin typeface="Foda Display"/>
              </a:rPr>
              <a:t> </a:t>
            </a: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Benar</a:t>
            </a:r>
            <a:endParaRPr lang="en-US" sz="7262" dirty="0">
              <a:solidFill>
                <a:srgbClr val="000000"/>
              </a:solidFill>
              <a:latin typeface="Foda Display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1028700" y="630915"/>
            <a:ext cx="16230600" cy="1094521"/>
            <a:chOff x="0" y="0"/>
            <a:chExt cx="4274726" cy="28826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4554200" y="950858"/>
            <a:ext cx="1188413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3200" dirty="0">
                <a:solidFill>
                  <a:srgbClr val="FFF2E5"/>
                </a:solidFill>
                <a:latin typeface="Agrandir Thin"/>
              </a:rPr>
              <a:t>Nilai.</a:t>
            </a:r>
          </a:p>
        </p:txBody>
      </p:sp>
      <p:grpSp>
        <p:nvGrpSpPr>
          <p:cNvPr id="34" name="Group 34"/>
          <p:cNvGrpSpPr/>
          <p:nvPr/>
        </p:nvGrpSpPr>
        <p:grpSpPr>
          <a:xfrm rot="5400000">
            <a:off x="16880823" y="7080946"/>
            <a:ext cx="378477" cy="378477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 rot="5400000">
            <a:off x="16880823" y="7630730"/>
            <a:ext cx="378477" cy="378477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 rot="5400000">
            <a:off x="16880823" y="8180513"/>
            <a:ext cx="378477" cy="378477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5873070" y="960859"/>
            <a:ext cx="119573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rgbClr val="EDA63A"/>
                </a:solidFill>
                <a:latin typeface="Agrandir Narrow Black"/>
              </a:rPr>
              <a:t>+ 10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D01FC807-1A9C-ADDB-0D51-9A003C63335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00" r="50000" b="16594"/>
          <a:stretch/>
        </p:blipFill>
        <p:spPr>
          <a:xfrm>
            <a:off x="4428779" y="3735659"/>
            <a:ext cx="2381250" cy="3191157"/>
          </a:xfrm>
          <a:prstGeom prst="rect">
            <a:avLst/>
          </a:prstGeom>
        </p:spPr>
      </p:pic>
      <p:pic>
        <p:nvPicPr>
          <p:cNvPr id="47" name="Picture 28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080D9FF7-826E-AD5C-0173-59EF387C69C9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790" t="70472" r="48606" b="10210"/>
          <a:stretch>
            <a:fillRect/>
          </a:stretch>
        </p:blipFill>
        <p:spPr>
          <a:xfrm>
            <a:off x="8532930" y="8594813"/>
            <a:ext cx="1222139" cy="10444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4120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135795" y="3671049"/>
            <a:ext cx="8679183" cy="1827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99"/>
              </a:lnSpc>
            </a:pP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Jawabanmu</a:t>
            </a:r>
            <a:r>
              <a:rPr lang="en-US" sz="7262" dirty="0">
                <a:solidFill>
                  <a:srgbClr val="000000"/>
                </a:solidFill>
                <a:latin typeface="Foda Display"/>
              </a:rPr>
              <a:t> Salah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60766" y="6381635"/>
            <a:ext cx="15474634" cy="2176511"/>
            <a:chOff x="0" y="0"/>
            <a:chExt cx="1645096" cy="68026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45096" cy="680260"/>
            </a:xfrm>
            <a:custGeom>
              <a:avLst/>
              <a:gdLst/>
              <a:ahLst/>
              <a:cxnLst/>
              <a:rect l="l" t="t" r="r" b="b"/>
              <a:pathLst>
                <a:path w="1645096" h="680260">
                  <a:moveTo>
                    <a:pt x="32273" y="0"/>
                  </a:moveTo>
                  <a:lnTo>
                    <a:pt x="1612822" y="0"/>
                  </a:lnTo>
                  <a:cubicBezTo>
                    <a:pt x="1621382" y="0"/>
                    <a:pt x="1629590" y="3400"/>
                    <a:pt x="1635643" y="9453"/>
                  </a:cubicBezTo>
                  <a:cubicBezTo>
                    <a:pt x="1641695" y="15505"/>
                    <a:pt x="1645096" y="23714"/>
                    <a:pt x="1645096" y="32273"/>
                  </a:cubicBezTo>
                  <a:lnTo>
                    <a:pt x="1645096" y="647987"/>
                  </a:lnTo>
                  <a:cubicBezTo>
                    <a:pt x="1645096" y="665811"/>
                    <a:pt x="1630646" y="680260"/>
                    <a:pt x="1612822" y="680260"/>
                  </a:cubicBezTo>
                  <a:lnTo>
                    <a:pt x="32273" y="680260"/>
                  </a:lnTo>
                  <a:cubicBezTo>
                    <a:pt x="14449" y="680260"/>
                    <a:pt x="0" y="665811"/>
                    <a:pt x="0" y="647987"/>
                  </a:cubicBezTo>
                  <a:lnTo>
                    <a:pt x="0" y="32273"/>
                  </a:lnTo>
                  <a:cubicBezTo>
                    <a:pt x="0" y="23714"/>
                    <a:pt x="3400" y="15505"/>
                    <a:pt x="9453" y="9453"/>
                  </a:cubicBezTo>
                  <a:cubicBezTo>
                    <a:pt x="15505" y="3400"/>
                    <a:pt x="23714" y="0"/>
                    <a:pt x="3227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453128"/>
              </a:solidFill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5400000">
            <a:off x="4073924" y="4857327"/>
            <a:ext cx="930417" cy="3412421"/>
            <a:chOff x="0" y="0"/>
            <a:chExt cx="220021" cy="80695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0021" cy="806953"/>
            </a:xfrm>
            <a:custGeom>
              <a:avLst/>
              <a:gdLst/>
              <a:ahLst/>
              <a:cxnLst/>
              <a:rect l="l" t="t" r="r" b="b"/>
              <a:pathLst>
                <a:path w="220021" h="806953">
                  <a:moveTo>
                    <a:pt x="110010" y="0"/>
                  </a:moveTo>
                  <a:lnTo>
                    <a:pt x="110010" y="0"/>
                  </a:lnTo>
                  <a:cubicBezTo>
                    <a:pt x="139187" y="0"/>
                    <a:pt x="167168" y="11590"/>
                    <a:pt x="187799" y="32221"/>
                  </a:cubicBezTo>
                  <a:cubicBezTo>
                    <a:pt x="208430" y="52852"/>
                    <a:pt x="220021" y="80834"/>
                    <a:pt x="220021" y="110010"/>
                  </a:cubicBezTo>
                  <a:lnTo>
                    <a:pt x="220021" y="696943"/>
                  </a:lnTo>
                  <a:cubicBezTo>
                    <a:pt x="220021" y="726119"/>
                    <a:pt x="208430" y="754101"/>
                    <a:pt x="187799" y="774732"/>
                  </a:cubicBezTo>
                  <a:cubicBezTo>
                    <a:pt x="167168" y="795363"/>
                    <a:pt x="139187" y="806953"/>
                    <a:pt x="110010" y="806953"/>
                  </a:cubicBezTo>
                  <a:lnTo>
                    <a:pt x="110010" y="806953"/>
                  </a:lnTo>
                  <a:cubicBezTo>
                    <a:pt x="80834" y="806953"/>
                    <a:pt x="52852" y="795363"/>
                    <a:pt x="32221" y="774732"/>
                  </a:cubicBezTo>
                  <a:cubicBezTo>
                    <a:pt x="11590" y="754101"/>
                    <a:pt x="0" y="726119"/>
                    <a:pt x="0" y="696943"/>
                  </a:cubicBezTo>
                  <a:lnTo>
                    <a:pt x="0" y="110010"/>
                  </a:lnTo>
                  <a:cubicBezTo>
                    <a:pt x="0" y="80834"/>
                    <a:pt x="11590" y="52852"/>
                    <a:pt x="32221" y="32221"/>
                  </a:cubicBezTo>
                  <a:cubicBezTo>
                    <a:pt x="52852" y="11590"/>
                    <a:pt x="80834" y="0"/>
                    <a:pt x="110010" y="0"/>
                  </a:cubicBezTo>
                  <a:close/>
                </a:path>
              </a:pathLst>
            </a:custGeom>
            <a:solidFill>
              <a:srgbClr val="EDA63A"/>
            </a:solidFill>
            <a:ln>
              <a:noFill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3224060" y="6210300"/>
            <a:ext cx="2630145" cy="62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0"/>
              </a:lnSpc>
            </a:pPr>
            <a:r>
              <a:rPr lang="en-US" sz="3707" dirty="0" err="1">
                <a:solidFill>
                  <a:srgbClr val="000000"/>
                </a:solidFill>
                <a:latin typeface="Agrandir Narrow Black"/>
              </a:rPr>
              <a:t>Penjelasan</a:t>
            </a:r>
            <a:endParaRPr lang="en-US" sz="3707" dirty="0">
              <a:solidFill>
                <a:srgbClr val="000000"/>
              </a:solidFill>
              <a:latin typeface="Agrandir Narrow Black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540758" y="7294939"/>
            <a:ext cx="14537441" cy="6903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6"/>
              </a:lnSpc>
            </a:pP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Kopi </a:t>
            </a:r>
            <a:r>
              <a:rPr lang="en-US" dirty="0"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Flores </a:t>
            </a:r>
            <a:r>
              <a:rPr lang="en-US" dirty="0" err="1"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Bajawa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memiliki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sedikit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aroma </a:t>
            </a:r>
            <a:r>
              <a:rPr lang="en-US" sz="1800" i="1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fruity 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dan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sedikit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bau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tembakau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pada </a:t>
            </a:r>
            <a:r>
              <a:rPr lang="en-US" sz="1800" i="1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after taste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nya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Sebuah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keunikan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mungkin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tak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didapatkan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biji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kopi yang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berasal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daerah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lain. </a:t>
            </a:r>
            <a:endParaRPr lang="en-ID" sz="2200" dirty="0">
              <a:effectLst/>
              <a:latin typeface="Agrandir Thin" panose="020B0604020202020204" charset="0"/>
              <a:ea typeface="Times New Roman" panose="02020603050405020304" pitchFamily="18" charset="0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1028700" y="630915"/>
            <a:ext cx="16230600" cy="1094521"/>
            <a:chOff x="0" y="0"/>
            <a:chExt cx="4274726" cy="28826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4554200" y="950858"/>
            <a:ext cx="1188413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3200" dirty="0">
                <a:solidFill>
                  <a:srgbClr val="FFF2E5"/>
                </a:solidFill>
                <a:latin typeface="Agrandir Thin"/>
              </a:rPr>
              <a:t>Nilai.</a:t>
            </a:r>
          </a:p>
        </p:txBody>
      </p:sp>
      <p:grpSp>
        <p:nvGrpSpPr>
          <p:cNvPr id="34" name="Group 34"/>
          <p:cNvGrpSpPr/>
          <p:nvPr/>
        </p:nvGrpSpPr>
        <p:grpSpPr>
          <a:xfrm rot="5400000">
            <a:off x="16880823" y="7080946"/>
            <a:ext cx="378477" cy="378477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 rot="5400000">
            <a:off x="16880823" y="7630730"/>
            <a:ext cx="378477" cy="378477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 rot="5400000">
            <a:off x="16880823" y="8180513"/>
            <a:ext cx="378477" cy="378477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5873070" y="960859"/>
            <a:ext cx="119573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rgbClr val="EDA63A"/>
                </a:solidFill>
                <a:latin typeface="Agrandir Narrow Black"/>
              </a:rPr>
              <a:t>+ 0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53440B9-A1E7-F7E4-57BF-88FDEBFD0B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6752" r="8565" b="14372"/>
          <a:stretch/>
        </p:blipFill>
        <p:spPr>
          <a:xfrm>
            <a:off x="5410200" y="2550832"/>
            <a:ext cx="1973369" cy="3280197"/>
          </a:xfrm>
          <a:prstGeom prst="rect">
            <a:avLst/>
          </a:prstGeom>
        </p:spPr>
      </p:pic>
      <p:pic>
        <p:nvPicPr>
          <p:cNvPr id="5" name="Picture 28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67DF9C78-E7F1-5A94-5690-0BDD7897043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790" t="70472" r="48606" b="10210"/>
          <a:stretch>
            <a:fillRect/>
          </a:stretch>
        </p:blipFill>
        <p:spPr>
          <a:xfrm rot="10800000">
            <a:off x="8532930" y="8594813"/>
            <a:ext cx="1222139" cy="10444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14512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t="5000" b="500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849036"/>
            <a:ext cx="16230600" cy="8409264"/>
            <a:chOff x="0" y="0"/>
            <a:chExt cx="4274726" cy="22147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4786"/>
            </a:xfrm>
            <a:custGeom>
              <a:avLst/>
              <a:gdLst/>
              <a:ahLst/>
              <a:cxnLst/>
              <a:rect l="l" t="t" r="r" b="b"/>
              <a:pathLst>
                <a:path w="4274726" h="221478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90459"/>
                  </a:lnTo>
                  <a:cubicBezTo>
                    <a:pt x="4274726" y="2196911"/>
                    <a:pt x="4272163" y="2203098"/>
                    <a:pt x="4267601" y="2207660"/>
                  </a:cubicBezTo>
                  <a:cubicBezTo>
                    <a:pt x="4263039" y="2212223"/>
                    <a:pt x="4256851" y="2214786"/>
                    <a:pt x="4250399" y="2214786"/>
                  </a:cubicBezTo>
                  <a:lnTo>
                    <a:pt x="24327" y="2214786"/>
                  </a:lnTo>
                  <a:cubicBezTo>
                    <a:pt x="10891" y="2214786"/>
                    <a:pt x="0" y="2203894"/>
                    <a:pt x="0" y="2190459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2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241653" y="2211386"/>
            <a:ext cx="14123247" cy="1836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</a:pPr>
            <a:r>
              <a:rPr lang="en-ID" sz="53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Kopi yang </a:t>
            </a:r>
            <a:r>
              <a:rPr lang="en-ID" sz="53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memiliki</a:t>
            </a:r>
            <a:r>
              <a:rPr lang="en-ID" sz="53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  aroma </a:t>
            </a:r>
            <a:r>
              <a:rPr lang="en-ID" sz="53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rempah</a:t>
            </a:r>
            <a:r>
              <a:rPr lang="en-ID" sz="53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yang </a:t>
            </a:r>
            <a:r>
              <a:rPr lang="en-ID" sz="53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lahir</a:t>
            </a:r>
            <a:r>
              <a:rPr lang="en-ID" sz="53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53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secara</a:t>
            </a:r>
            <a:r>
              <a:rPr lang="en-ID" sz="53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53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alami</a:t>
            </a:r>
            <a:r>
              <a:rPr lang="en-ID" sz="53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53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adalah</a:t>
            </a:r>
            <a:r>
              <a:rPr lang="en-ID" sz="53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kopi …..</a:t>
            </a:r>
            <a:endParaRPr lang="en-ID" sz="53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680071" y="4415480"/>
            <a:ext cx="12423535" cy="48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  <a:buClr>
                <a:srgbClr val="202124"/>
              </a:buClr>
            </a:pP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Kopi Papua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Wamena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1028700" y="8711039"/>
            <a:ext cx="16230600" cy="1094521"/>
            <a:chOff x="0" y="0"/>
            <a:chExt cx="4274726" cy="28826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480215" y="481439"/>
            <a:ext cx="3779085" cy="1094521"/>
            <a:chOff x="0" y="0"/>
            <a:chExt cx="995314" cy="28826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95314" cy="288269"/>
            </a:xfrm>
            <a:custGeom>
              <a:avLst/>
              <a:gdLst/>
              <a:ahLst/>
              <a:cxnLst/>
              <a:rect l="l" t="t" r="r" b="b"/>
              <a:pathLst>
                <a:path w="995314" h="288269">
                  <a:moveTo>
                    <a:pt x="51216" y="0"/>
                  </a:moveTo>
                  <a:lnTo>
                    <a:pt x="944099" y="0"/>
                  </a:lnTo>
                  <a:cubicBezTo>
                    <a:pt x="972384" y="0"/>
                    <a:pt x="995314" y="22930"/>
                    <a:pt x="995314" y="51216"/>
                  </a:cubicBezTo>
                  <a:lnTo>
                    <a:pt x="995314" y="237053"/>
                  </a:lnTo>
                  <a:cubicBezTo>
                    <a:pt x="995314" y="265339"/>
                    <a:pt x="972384" y="288269"/>
                    <a:pt x="944099" y="288269"/>
                  </a:cubicBezTo>
                  <a:lnTo>
                    <a:pt x="51216" y="288269"/>
                  </a:lnTo>
                  <a:cubicBezTo>
                    <a:pt x="22930" y="288269"/>
                    <a:pt x="0" y="265339"/>
                    <a:pt x="0" y="237053"/>
                  </a:cubicBezTo>
                  <a:lnTo>
                    <a:pt x="0" y="51216"/>
                  </a:lnTo>
                  <a:cubicBezTo>
                    <a:pt x="0" y="22930"/>
                    <a:pt x="22930" y="0"/>
                    <a:pt x="51216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4990967" y="608795"/>
            <a:ext cx="823371" cy="687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20"/>
              </a:lnSpc>
            </a:pPr>
            <a:r>
              <a:rPr lang="en-US" sz="3443">
                <a:solidFill>
                  <a:srgbClr val="000000"/>
                </a:solidFill>
                <a:latin typeface="Agrandir Thin"/>
              </a:rPr>
              <a:t>No.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5774985" y="608795"/>
            <a:ext cx="328621" cy="580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20"/>
              </a:lnSpc>
            </a:pPr>
            <a:r>
              <a:rPr lang="en-US" sz="3443" dirty="0">
                <a:solidFill>
                  <a:srgbClr val="000000"/>
                </a:solidFill>
                <a:latin typeface="Agrandir Narrow Black"/>
              </a:rPr>
              <a:t>5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3680071" y="5411650"/>
            <a:ext cx="12423535" cy="48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  <a:buClr>
                <a:srgbClr val="202124"/>
              </a:buClr>
            </a:pP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Kopi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Jawa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3680071" y="6426717"/>
            <a:ext cx="12094914" cy="48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  <a:buClr>
                <a:srgbClr val="202124"/>
              </a:buClr>
            </a:pP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Kopi Sumatra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" name="Picture 30">
            <a:hlinkClick r:id="rId5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 rotWithShape="1">
          <a:blip r:embed="rId7"/>
          <a:srcRect l="50692" t="70472" r="28200" b="10210"/>
          <a:stretch/>
        </p:blipFill>
        <p:spPr>
          <a:xfrm>
            <a:off x="15697200" y="8705674"/>
            <a:ext cx="1141312" cy="1044487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275EA784-C381-9D64-6364-BA82CF5DCDEA}"/>
              </a:ext>
            </a:extLst>
          </p:cNvPr>
          <p:cNvGrpSpPr/>
          <p:nvPr/>
        </p:nvGrpSpPr>
        <p:grpSpPr>
          <a:xfrm>
            <a:off x="2775053" y="4388118"/>
            <a:ext cx="753413" cy="720428"/>
            <a:chOff x="2775053" y="4388118"/>
            <a:chExt cx="753413" cy="720428"/>
          </a:xfrm>
        </p:grpSpPr>
        <p:grpSp>
          <p:nvGrpSpPr>
            <p:cNvPr id="32" name="Group 14">
              <a:extLst>
                <a:ext uri="{FF2B5EF4-FFF2-40B4-BE49-F238E27FC236}">
                  <a16:creationId xmlns:a16="http://schemas.microsoft.com/office/drawing/2014/main" id="{3A48ABE3-7947-55BE-CB11-3043D06E1F3A}"/>
                </a:ext>
              </a:extLst>
            </p:cNvPr>
            <p:cNvGrpSpPr/>
            <p:nvPr/>
          </p:nvGrpSpPr>
          <p:grpSpPr>
            <a:xfrm>
              <a:off x="2775053" y="4388118"/>
              <a:ext cx="720428" cy="720428"/>
              <a:chOff x="0" y="0"/>
              <a:chExt cx="812800" cy="812800"/>
            </a:xfrm>
          </p:grpSpPr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C241D4BE-E315-06E5-5784-12C411938537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35" name="TextBox 16">
                <a:extLst>
                  <a:ext uri="{FF2B5EF4-FFF2-40B4-BE49-F238E27FC236}">
                    <a16:creationId xmlns:a16="http://schemas.microsoft.com/office/drawing/2014/main" id="{C18B5A93-691D-6E07-D43E-CEA9C6BCB08A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33" name="TextBox 17">
              <a:extLst>
                <a:ext uri="{FF2B5EF4-FFF2-40B4-BE49-F238E27FC236}">
                  <a16:creationId xmlns:a16="http://schemas.microsoft.com/office/drawing/2014/main" id="{CA335836-02DB-E89E-D5D9-F9571F7443CD}"/>
                </a:ext>
              </a:extLst>
            </p:cNvPr>
            <p:cNvSpPr txBox="1"/>
            <p:nvPr/>
          </p:nvSpPr>
          <p:spPr>
            <a:xfrm>
              <a:off x="2811253" y="4457700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8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a.</a:t>
              </a:r>
              <a:endParaRPr lang="en-US" sz="2789" dirty="0">
                <a:latin typeface="Agrandir Narrow Black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B4AEE15-EEC1-88DD-7155-3F73D10C2ECD}"/>
              </a:ext>
            </a:extLst>
          </p:cNvPr>
          <p:cNvGrpSpPr/>
          <p:nvPr/>
        </p:nvGrpSpPr>
        <p:grpSpPr>
          <a:xfrm>
            <a:off x="2775053" y="5403185"/>
            <a:ext cx="753413" cy="720428"/>
            <a:chOff x="2775053" y="5403185"/>
            <a:chExt cx="753413" cy="720428"/>
          </a:xfrm>
        </p:grpSpPr>
        <p:grpSp>
          <p:nvGrpSpPr>
            <p:cNvPr id="37" name="Group 20">
              <a:extLst>
                <a:ext uri="{FF2B5EF4-FFF2-40B4-BE49-F238E27FC236}">
                  <a16:creationId xmlns:a16="http://schemas.microsoft.com/office/drawing/2014/main" id="{286047AA-C6A7-62D1-4C57-EC8E89AE97D4}"/>
                </a:ext>
              </a:extLst>
            </p:cNvPr>
            <p:cNvGrpSpPr/>
            <p:nvPr/>
          </p:nvGrpSpPr>
          <p:grpSpPr>
            <a:xfrm>
              <a:off x="2775053" y="5403185"/>
              <a:ext cx="720428" cy="720428"/>
              <a:chOff x="0" y="0"/>
              <a:chExt cx="812800" cy="812800"/>
            </a:xfrm>
          </p:grpSpPr>
          <p:sp>
            <p:nvSpPr>
              <p:cNvPr id="39" name="Freeform 21">
                <a:extLst>
                  <a:ext uri="{FF2B5EF4-FFF2-40B4-BE49-F238E27FC236}">
                    <a16:creationId xmlns:a16="http://schemas.microsoft.com/office/drawing/2014/main" id="{EBE8DCA9-9D53-8572-AA8F-17C1D236ECFB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40" name="TextBox 22">
                <a:extLst>
                  <a:ext uri="{FF2B5EF4-FFF2-40B4-BE49-F238E27FC236}">
                    <a16:creationId xmlns:a16="http://schemas.microsoft.com/office/drawing/2014/main" id="{2C133184-2851-3B82-A30B-FD119AF36702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38" name="TextBox 23">
              <a:extLst>
                <a:ext uri="{FF2B5EF4-FFF2-40B4-BE49-F238E27FC236}">
                  <a16:creationId xmlns:a16="http://schemas.microsoft.com/office/drawing/2014/main" id="{3526AF46-D994-5EBF-4E26-AA980F80E91B}"/>
                </a:ext>
              </a:extLst>
            </p:cNvPr>
            <p:cNvSpPr txBox="1"/>
            <p:nvPr/>
          </p:nvSpPr>
          <p:spPr>
            <a:xfrm>
              <a:off x="2811253" y="5472767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9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b.</a:t>
              </a:r>
              <a:endParaRPr lang="en-US" sz="2789" dirty="0">
                <a:latin typeface="Agrandir Narrow Black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0AF8828-3155-DAC6-466C-C081C5DA8E3F}"/>
              </a:ext>
            </a:extLst>
          </p:cNvPr>
          <p:cNvGrpSpPr/>
          <p:nvPr/>
        </p:nvGrpSpPr>
        <p:grpSpPr>
          <a:xfrm>
            <a:off x="2793152" y="6404918"/>
            <a:ext cx="753413" cy="720428"/>
            <a:chOff x="2775053" y="4388118"/>
            <a:chExt cx="753413" cy="720428"/>
          </a:xfrm>
        </p:grpSpPr>
        <p:grpSp>
          <p:nvGrpSpPr>
            <p:cNvPr id="42" name="Group 14">
              <a:extLst>
                <a:ext uri="{FF2B5EF4-FFF2-40B4-BE49-F238E27FC236}">
                  <a16:creationId xmlns:a16="http://schemas.microsoft.com/office/drawing/2014/main" id="{68E2712C-F535-1FD6-6CDE-0CB50FCEEA54}"/>
                </a:ext>
              </a:extLst>
            </p:cNvPr>
            <p:cNvGrpSpPr/>
            <p:nvPr/>
          </p:nvGrpSpPr>
          <p:grpSpPr>
            <a:xfrm>
              <a:off x="2775053" y="4388118"/>
              <a:ext cx="720428" cy="720428"/>
              <a:chOff x="0" y="0"/>
              <a:chExt cx="812800" cy="812800"/>
            </a:xfrm>
          </p:grpSpPr>
          <p:sp>
            <p:nvSpPr>
              <p:cNvPr id="44" name="Freeform 15">
                <a:extLst>
                  <a:ext uri="{FF2B5EF4-FFF2-40B4-BE49-F238E27FC236}">
                    <a16:creationId xmlns:a16="http://schemas.microsoft.com/office/drawing/2014/main" id="{38615035-A941-E852-9969-62D7575C0EB5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45" name="TextBox 16">
                <a:extLst>
                  <a:ext uri="{FF2B5EF4-FFF2-40B4-BE49-F238E27FC236}">
                    <a16:creationId xmlns:a16="http://schemas.microsoft.com/office/drawing/2014/main" id="{9562E83E-3A49-7B52-37BE-CD736C8BD86F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43" name="TextBox 17">
              <a:extLst>
                <a:ext uri="{FF2B5EF4-FFF2-40B4-BE49-F238E27FC236}">
                  <a16:creationId xmlns:a16="http://schemas.microsoft.com/office/drawing/2014/main" id="{60BC7FAE-226A-6D2C-68A7-0E57DA384070}"/>
                </a:ext>
              </a:extLst>
            </p:cNvPr>
            <p:cNvSpPr txBox="1"/>
            <p:nvPr/>
          </p:nvSpPr>
          <p:spPr>
            <a:xfrm>
              <a:off x="2811253" y="4457700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8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c.</a:t>
              </a:r>
              <a:endParaRPr lang="en-US" sz="2789" dirty="0">
                <a:latin typeface="Agrandir Narrow Black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157132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619404" y="4948751"/>
            <a:ext cx="8679183" cy="1827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99"/>
              </a:lnSpc>
            </a:pP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Jawabanmu</a:t>
            </a:r>
            <a:r>
              <a:rPr lang="en-US" sz="7262" dirty="0">
                <a:solidFill>
                  <a:srgbClr val="000000"/>
                </a:solidFill>
                <a:latin typeface="Foda Display"/>
              </a:rPr>
              <a:t> </a:t>
            </a: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Benar</a:t>
            </a:r>
            <a:endParaRPr lang="en-US" sz="7262" dirty="0">
              <a:solidFill>
                <a:srgbClr val="000000"/>
              </a:solidFill>
              <a:latin typeface="Foda Display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1028700" y="630915"/>
            <a:ext cx="16230600" cy="1094521"/>
            <a:chOff x="0" y="0"/>
            <a:chExt cx="4274726" cy="28826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4554200" y="950858"/>
            <a:ext cx="1188413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3200" dirty="0">
                <a:solidFill>
                  <a:srgbClr val="FFF2E5"/>
                </a:solidFill>
                <a:latin typeface="Agrandir Thin"/>
              </a:rPr>
              <a:t>Nilai.</a:t>
            </a:r>
          </a:p>
        </p:txBody>
      </p:sp>
      <p:grpSp>
        <p:nvGrpSpPr>
          <p:cNvPr id="34" name="Group 34"/>
          <p:cNvGrpSpPr/>
          <p:nvPr/>
        </p:nvGrpSpPr>
        <p:grpSpPr>
          <a:xfrm rot="5400000">
            <a:off x="16880823" y="7080946"/>
            <a:ext cx="378477" cy="378477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 rot="5400000">
            <a:off x="16880823" y="7630730"/>
            <a:ext cx="378477" cy="378477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 rot="5400000">
            <a:off x="16880823" y="8180513"/>
            <a:ext cx="378477" cy="378477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5873070" y="960859"/>
            <a:ext cx="119573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rgbClr val="EDA63A"/>
                </a:solidFill>
                <a:latin typeface="Agrandir Narrow Black"/>
              </a:rPr>
              <a:t>+ 10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D01FC807-1A9C-ADDB-0D51-9A003C63335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00" r="50000" b="16594"/>
          <a:stretch/>
        </p:blipFill>
        <p:spPr>
          <a:xfrm>
            <a:off x="4428779" y="3735659"/>
            <a:ext cx="2381250" cy="3191157"/>
          </a:xfrm>
          <a:prstGeom prst="rect">
            <a:avLst/>
          </a:prstGeom>
        </p:spPr>
      </p:pic>
      <p:pic>
        <p:nvPicPr>
          <p:cNvPr id="47" name="Picture 28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080D9FF7-826E-AD5C-0173-59EF387C69C9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790" t="70472" r="48606" b="10210"/>
          <a:stretch>
            <a:fillRect/>
          </a:stretch>
        </p:blipFill>
        <p:spPr>
          <a:xfrm>
            <a:off x="8532930" y="8594813"/>
            <a:ext cx="1222139" cy="10444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5714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768728" y="1232769"/>
            <a:ext cx="12770638" cy="19803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766"/>
              </a:lnSpc>
            </a:pPr>
            <a:r>
              <a:rPr lang="en-US" sz="14476" dirty="0" err="1">
                <a:solidFill>
                  <a:srgbClr val="000000"/>
                </a:solidFill>
                <a:latin typeface="Foda Display"/>
              </a:rPr>
              <a:t>Petunjuk</a:t>
            </a:r>
            <a:endParaRPr lang="en-US" sz="14476" dirty="0">
              <a:solidFill>
                <a:srgbClr val="000000"/>
              </a:solidFill>
              <a:latin typeface="Foda Display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828063" y="6119978"/>
            <a:ext cx="3906648" cy="471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dirty="0" err="1">
                <a:solidFill>
                  <a:srgbClr val="000000"/>
                </a:solidFill>
                <a:latin typeface="Agrandir Thin" panose="020B0604020202020204" charset="0"/>
              </a:rPr>
              <a:t>Petunjuk</a:t>
            </a:r>
            <a:endParaRPr lang="en-US" sz="2799" dirty="0">
              <a:solidFill>
                <a:srgbClr val="000000"/>
              </a:solidFill>
              <a:latin typeface="Agrandir Thin" panose="020B0604020202020204" charset="0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828063" y="7218784"/>
            <a:ext cx="3906648" cy="471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dirty="0" err="1">
                <a:solidFill>
                  <a:srgbClr val="000000"/>
                </a:solidFill>
                <a:latin typeface="Agrandir Thin" panose="020B0604020202020204" charset="0"/>
              </a:rPr>
              <a:t>Kd</a:t>
            </a:r>
            <a:r>
              <a:rPr lang="en-US" sz="2799" dirty="0">
                <a:solidFill>
                  <a:srgbClr val="000000"/>
                </a:solidFill>
                <a:latin typeface="Agrandir Thin" panose="020B0604020202020204" charset="0"/>
              </a:rPr>
              <a:t>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907069" y="3640165"/>
            <a:ext cx="3906648" cy="471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Agrandir Thin" panose="020B0604020202020204" charset="0"/>
              </a:rPr>
              <a:t>Materi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907069" y="4790694"/>
            <a:ext cx="3906648" cy="471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Agrandir Thin" panose="020B0604020202020204" charset="0"/>
              </a:rPr>
              <a:t>Latihan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466952" y="4865401"/>
            <a:ext cx="3906648" cy="471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Agrandir Thin" panose="020B0604020202020204" charset="0"/>
              </a:rPr>
              <a:t>Kembali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466952" y="3656459"/>
            <a:ext cx="3906648" cy="471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dirty="0" err="1">
                <a:solidFill>
                  <a:srgbClr val="000000"/>
                </a:solidFill>
                <a:latin typeface="Agrandir Thin" panose="020B0604020202020204" charset="0"/>
              </a:rPr>
              <a:t>Lanjut</a:t>
            </a:r>
            <a:endParaRPr lang="en-US" sz="2799" dirty="0">
              <a:solidFill>
                <a:srgbClr val="000000"/>
              </a:solidFill>
              <a:latin typeface="Agrandir Thin" panose="020B0604020202020204" charset="0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1848829" y="6198851"/>
            <a:ext cx="3906648" cy="471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dirty="0" err="1">
                <a:solidFill>
                  <a:srgbClr val="000000"/>
                </a:solidFill>
                <a:latin typeface="Agrandir Thin" panose="020B0604020202020204" charset="0"/>
              </a:rPr>
              <a:t>Profil</a:t>
            </a:r>
            <a:endParaRPr lang="en-US" sz="2799" dirty="0">
              <a:solidFill>
                <a:srgbClr val="000000"/>
              </a:solidFill>
              <a:latin typeface="Agrandir Thin" panose="020B0604020202020204" charset="0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1028700" y="8711039"/>
            <a:ext cx="16230600" cy="1094521"/>
            <a:chOff x="0" y="0"/>
            <a:chExt cx="4274726" cy="28826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4"/>
          <a:srcRect l="71028" t="30524" r="9276" b="50644"/>
          <a:stretch>
            <a:fillRect/>
          </a:stretch>
        </p:blipFill>
        <p:spPr>
          <a:xfrm>
            <a:off x="10425586" y="5965346"/>
            <a:ext cx="1064958" cy="1018192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4"/>
          <a:srcRect l="29411" t="10254" r="48993" b="72370"/>
          <a:stretch>
            <a:fillRect/>
          </a:stretch>
        </p:blipFill>
        <p:spPr>
          <a:xfrm>
            <a:off x="7446704" y="3434352"/>
            <a:ext cx="1167637" cy="939455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4"/>
          <a:srcRect l="9920" t="71027" r="70477" b="10210"/>
          <a:stretch>
            <a:fillRect/>
          </a:stretch>
        </p:blipFill>
        <p:spPr>
          <a:xfrm>
            <a:off x="4469678" y="7067833"/>
            <a:ext cx="1059879" cy="1014478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4"/>
          <a:srcRect l="70138" t="49141" r="7207" b="30467"/>
          <a:stretch>
            <a:fillRect/>
          </a:stretch>
        </p:blipFill>
        <p:spPr>
          <a:xfrm>
            <a:off x="4387152" y="5881033"/>
            <a:ext cx="1224930" cy="1102505"/>
          </a:xfrm>
          <a:prstGeom prst="rect">
            <a:avLst/>
          </a:prstGeom>
        </p:spPr>
      </p:pic>
      <p:pic>
        <p:nvPicPr>
          <p:cNvPr id="24" name="Picture 24"/>
          <p:cNvPicPr>
            <a:picLocks noChangeAspect="1"/>
          </p:cNvPicPr>
          <p:nvPr/>
        </p:nvPicPr>
        <p:blipFill>
          <a:blip r:embed="rId4"/>
          <a:srcRect l="6078" t="49267" r="69470" b="28671"/>
          <a:stretch>
            <a:fillRect/>
          </a:stretch>
        </p:blipFill>
        <p:spPr>
          <a:xfrm>
            <a:off x="7287326" y="4536856"/>
            <a:ext cx="1322043" cy="1192815"/>
          </a:xfrm>
          <a:prstGeom prst="rect">
            <a:avLst/>
          </a:prstGeom>
        </p:spPr>
      </p:pic>
      <p:pic>
        <p:nvPicPr>
          <p:cNvPr id="28" name="Picture 28"/>
          <p:cNvPicPr>
            <a:picLocks noChangeAspect="1"/>
          </p:cNvPicPr>
          <p:nvPr/>
        </p:nvPicPr>
        <p:blipFill>
          <a:blip r:embed="rId4"/>
          <a:srcRect l="28790" t="70472" r="48606" b="10210"/>
          <a:stretch>
            <a:fillRect/>
          </a:stretch>
        </p:blipFill>
        <p:spPr>
          <a:xfrm>
            <a:off x="12001144" y="3390900"/>
            <a:ext cx="1222139" cy="1044487"/>
          </a:xfrm>
          <a:prstGeom prst="rect">
            <a:avLst/>
          </a:prstGeom>
        </p:spPr>
      </p:pic>
      <p:pic>
        <p:nvPicPr>
          <p:cNvPr id="29" name="Picture 29"/>
          <p:cNvPicPr>
            <a:picLocks noChangeAspect="1"/>
          </p:cNvPicPr>
          <p:nvPr/>
        </p:nvPicPr>
        <p:blipFill>
          <a:blip r:embed="rId4"/>
          <a:srcRect l="50629" t="70472" r="28339" b="10210"/>
          <a:stretch>
            <a:fillRect/>
          </a:stretch>
        </p:blipFill>
        <p:spPr>
          <a:xfrm>
            <a:off x="12091574" y="4570845"/>
            <a:ext cx="1137152" cy="1044487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D4492113-3A74-D879-A8BF-F5BF30B70101}"/>
              </a:ext>
            </a:extLst>
          </p:cNvPr>
          <p:cNvGrpSpPr/>
          <p:nvPr/>
        </p:nvGrpSpPr>
        <p:grpSpPr>
          <a:xfrm>
            <a:off x="2832623" y="3461119"/>
            <a:ext cx="6230553" cy="2050188"/>
            <a:chOff x="708637" y="2067603"/>
            <a:chExt cx="6230553" cy="2050188"/>
          </a:xfrm>
        </p:grpSpPr>
        <p:sp>
          <p:nvSpPr>
            <p:cNvPr id="6" name="TextBox 6"/>
            <p:cNvSpPr txBox="1"/>
            <p:nvPr/>
          </p:nvSpPr>
          <p:spPr>
            <a:xfrm>
              <a:off x="2173221" y="3335045"/>
              <a:ext cx="4765969" cy="4715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 dirty="0" err="1">
                  <a:solidFill>
                    <a:srgbClr val="000000"/>
                  </a:solidFill>
                  <a:latin typeface="Agrandir Thin" panose="020B0604020202020204" charset="0"/>
                </a:rPr>
                <a:t>Keluar</a:t>
              </a:r>
              <a:endParaRPr lang="en-US" sz="2799" dirty="0">
                <a:solidFill>
                  <a:srgbClr val="000000"/>
                </a:solidFill>
                <a:latin typeface="Agrandir Thin" panose="020B0604020202020204" charset="0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2173221" y="2309884"/>
              <a:ext cx="3825600" cy="4715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 dirty="0">
                  <a:solidFill>
                    <a:srgbClr val="000000"/>
                  </a:solidFill>
                  <a:latin typeface="Agrandir Thin" panose="020B0604020202020204" charset="0"/>
                </a:rPr>
                <a:t>Play</a:t>
              </a:r>
            </a:p>
          </p:txBody>
        </p:sp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4"/>
            <a:srcRect l="28672" t="30080" r="48763" b="50644"/>
            <a:stretch>
              <a:fillRect/>
            </a:stretch>
          </p:blipFill>
          <p:spPr>
            <a:xfrm>
              <a:off x="708637" y="2067603"/>
              <a:ext cx="1220078" cy="1042160"/>
            </a:xfrm>
            <a:prstGeom prst="rect">
              <a:avLst/>
            </a:prstGeom>
          </p:spPr>
        </p:pic>
        <p:pic>
          <p:nvPicPr>
            <p:cNvPr id="30" name="Picture 30"/>
            <p:cNvPicPr>
              <a:picLocks noChangeAspect="1"/>
            </p:cNvPicPr>
            <p:nvPr/>
          </p:nvPicPr>
          <p:blipFill>
            <a:blip r:embed="rId4"/>
            <a:srcRect l="9920" t="10254" r="69950" b="72502"/>
            <a:stretch>
              <a:fillRect/>
            </a:stretch>
          </p:blipFill>
          <p:spPr>
            <a:xfrm>
              <a:off x="868300" y="3185460"/>
              <a:ext cx="1088388" cy="932331"/>
            </a:xfrm>
            <a:prstGeom prst="rect">
              <a:avLst/>
            </a:prstGeom>
          </p:spPr>
        </p:pic>
      </p:grpSp>
      <p:pic>
        <p:nvPicPr>
          <p:cNvPr id="20" name="Picture 19" descr="A picture containing keyboard&#10;&#10;Description automatically generated">
            <a:extLst>
              <a:ext uri="{FF2B5EF4-FFF2-40B4-BE49-F238E27FC236}">
                <a16:creationId xmlns:a16="http://schemas.microsoft.com/office/drawing/2014/main" id="{AAB2A39C-3C4B-B3D7-E374-5EFBC6178CB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0350" r="29645" b="31327"/>
          <a:stretch/>
        </p:blipFill>
        <p:spPr>
          <a:xfrm>
            <a:off x="10392506" y="7075256"/>
            <a:ext cx="1131118" cy="1018193"/>
          </a:xfrm>
          <a:prstGeom prst="rect">
            <a:avLst/>
          </a:prstGeom>
        </p:spPr>
      </p:pic>
      <p:sp>
        <p:nvSpPr>
          <p:cNvPr id="32" name="TextBox 13">
            <a:extLst>
              <a:ext uri="{FF2B5EF4-FFF2-40B4-BE49-F238E27FC236}">
                <a16:creationId xmlns:a16="http://schemas.microsoft.com/office/drawing/2014/main" id="{13A38936-3EFD-2E99-4F53-5D365A2450D6}"/>
              </a:ext>
            </a:extLst>
          </p:cNvPr>
          <p:cNvSpPr txBox="1"/>
          <p:nvPr/>
        </p:nvSpPr>
        <p:spPr>
          <a:xfrm>
            <a:off x="11848829" y="7332582"/>
            <a:ext cx="3906648" cy="471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Agrandir Thin" panose="020B0604020202020204" charset="0"/>
              </a:rPr>
              <a:t>Home</a:t>
            </a:r>
          </a:p>
        </p:txBody>
      </p:sp>
      <p:pic>
        <p:nvPicPr>
          <p:cNvPr id="34" name="Picture 33" descr="A picture containing keyboard&#10;&#10;Description automatically generated">
            <a:hlinkClick r:id="rId6" action="ppaction://hlinksldjump">
              <a:snd r:embed="rId7" name="click.wav"/>
            </a:hlinkClick>
            <a:extLst>
              <a:ext uri="{FF2B5EF4-FFF2-40B4-BE49-F238E27FC236}">
                <a16:creationId xmlns:a16="http://schemas.microsoft.com/office/drawing/2014/main" id="{B20D5CFE-BCCA-1907-77F3-46DB233EB9E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0350" r="29645" b="31327"/>
          <a:stretch/>
        </p:blipFill>
        <p:spPr>
          <a:xfrm>
            <a:off x="15925800" y="8749202"/>
            <a:ext cx="1131118" cy="1018193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135795" y="3671049"/>
            <a:ext cx="8679183" cy="1827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99"/>
              </a:lnSpc>
            </a:pP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Jawabanmu</a:t>
            </a:r>
            <a:r>
              <a:rPr lang="en-US" sz="7262" dirty="0">
                <a:solidFill>
                  <a:srgbClr val="000000"/>
                </a:solidFill>
                <a:latin typeface="Foda Display"/>
              </a:rPr>
              <a:t> Salah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60766" y="6381635"/>
            <a:ext cx="15474634" cy="2176511"/>
            <a:chOff x="0" y="0"/>
            <a:chExt cx="1645096" cy="68026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45096" cy="680260"/>
            </a:xfrm>
            <a:custGeom>
              <a:avLst/>
              <a:gdLst/>
              <a:ahLst/>
              <a:cxnLst/>
              <a:rect l="l" t="t" r="r" b="b"/>
              <a:pathLst>
                <a:path w="1645096" h="680260">
                  <a:moveTo>
                    <a:pt x="32273" y="0"/>
                  </a:moveTo>
                  <a:lnTo>
                    <a:pt x="1612822" y="0"/>
                  </a:lnTo>
                  <a:cubicBezTo>
                    <a:pt x="1621382" y="0"/>
                    <a:pt x="1629590" y="3400"/>
                    <a:pt x="1635643" y="9453"/>
                  </a:cubicBezTo>
                  <a:cubicBezTo>
                    <a:pt x="1641695" y="15505"/>
                    <a:pt x="1645096" y="23714"/>
                    <a:pt x="1645096" y="32273"/>
                  </a:cubicBezTo>
                  <a:lnTo>
                    <a:pt x="1645096" y="647987"/>
                  </a:lnTo>
                  <a:cubicBezTo>
                    <a:pt x="1645096" y="665811"/>
                    <a:pt x="1630646" y="680260"/>
                    <a:pt x="1612822" y="680260"/>
                  </a:cubicBezTo>
                  <a:lnTo>
                    <a:pt x="32273" y="680260"/>
                  </a:lnTo>
                  <a:cubicBezTo>
                    <a:pt x="14449" y="680260"/>
                    <a:pt x="0" y="665811"/>
                    <a:pt x="0" y="647987"/>
                  </a:cubicBezTo>
                  <a:lnTo>
                    <a:pt x="0" y="32273"/>
                  </a:lnTo>
                  <a:cubicBezTo>
                    <a:pt x="0" y="23714"/>
                    <a:pt x="3400" y="15505"/>
                    <a:pt x="9453" y="9453"/>
                  </a:cubicBezTo>
                  <a:cubicBezTo>
                    <a:pt x="15505" y="3400"/>
                    <a:pt x="23714" y="0"/>
                    <a:pt x="3227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453128"/>
              </a:solidFill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5400000">
            <a:off x="4073924" y="4857327"/>
            <a:ext cx="930417" cy="3412421"/>
            <a:chOff x="0" y="0"/>
            <a:chExt cx="220021" cy="80695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0021" cy="806953"/>
            </a:xfrm>
            <a:custGeom>
              <a:avLst/>
              <a:gdLst/>
              <a:ahLst/>
              <a:cxnLst/>
              <a:rect l="l" t="t" r="r" b="b"/>
              <a:pathLst>
                <a:path w="220021" h="806953">
                  <a:moveTo>
                    <a:pt x="110010" y="0"/>
                  </a:moveTo>
                  <a:lnTo>
                    <a:pt x="110010" y="0"/>
                  </a:lnTo>
                  <a:cubicBezTo>
                    <a:pt x="139187" y="0"/>
                    <a:pt x="167168" y="11590"/>
                    <a:pt x="187799" y="32221"/>
                  </a:cubicBezTo>
                  <a:cubicBezTo>
                    <a:pt x="208430" y="52852"/>
                    <a:pt x="220021" y="80834"/>
                    <a:pt x="220021" y="110010"/>
                  </a:cubicBezTo>
                  <a:lnTo>
                    <a:pt x="220021" y="696943"/>
                  </a:lnTo>
                  <a:cubicBezTo>
                    <a:pt x="220021" y="726119"/>
                    <a:pt x="208430" y="754101"/>
                    <a:pt x="187799" y="774732"/>
                  </a:cubicBezTo>
                  <a:cubicBezTo>
                    <a:pt x="167168" y="795363"/>
                    <a:pt x="139187" y="806953"/>
                    <a:pt x="110010" y="806953"/>
                  </a:cubicBezTo>
                  <a:lnTo>
                    <a:pt x="110010" y="806953"/>
                  </a:lnTo>
                  <a:cubicBezTo>
                    <a:pt x="80834" y="806953"/>
                    <a:pt x="52852" y="795363"/>
                    <a:pt x="32221" y="774732"/>
                  </a:cubicBezTo>
                  <a:cubicBezTo>
                    <a:pt x="11590" y="754101"/>
                    <a:pt x="0" y="726119"/>
                    <a:pt x="0" y="696943"/>
                  </a:cubicBezTo>
                  <a:lnTo>
                    <a:pt x="0" y="110010"/>
                  </a:lnTo>
                  <a:cubicBezTo>
                    <a:pt x="0" y="80834"/>
                    <a:pt x="11590" y="52852"/>
                    <a:pt x="32221" y="32221"/>
                  </a:cubicBezTo>
                  <a:cubicBezTo>
                    <a:pt x="52852" y="11590"/>
                    <a:pt x="80834" y="0"/>
                    <a:pt x="110010" y="0"/>
                  </a:cubicBezTo>
                  <a:close/>
                </a:path>
              </a:pathLst>
            </a:custGeom>
            <a:solidFill>
              <a:srgbClr val="EDA63A"/>
            </a:solidFill>
            <a:ln>
              <a:noFill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3224060" y="6210300"/>
            <a:ext cx="2630145" cy="62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0"/>
              </a:lnSpc>
            </a:pPr>
            <a:r>
              <a:rPr lang="en-US" sz="3707" dirty="0" err="1">
                <a:solidFill>
                  <a:srgbClr val="000000"/>
                </a:solidFill>
                <a:latin typeface="Agrandir Narrow Black"/>
              </a:rPr>
              <a:t>Penjelasan</a:t>
            </a:r>
            <a:endParaRPr lang="en-US" sz="3707" dirty="0">
              <a:solidFill>
                <a:srgbClr val="000000"/>
              </a:solidFill>
              <a:latin typeface="Agrandir Narrow Black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540758" y="7294939"/>
            <a:ext cx="14537441" cy="6903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6"/>
              </a:lnSpc>
            </a:pP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Kop Jawai yang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berasal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Pulau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Jawa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ternyata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memiliki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keunikan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cita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rasa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sendiri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Aroma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rempah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lahir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secara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alami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menjadikan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kopi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jenis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dinikmati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karena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memiliki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karakteristik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berbeda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ID" sz="2200" dirty="0">
              <a:effectLst/>
              <a:latin typeface="Agrandir Thin" panose="020B0604020202020204" charset="0"/>
              <a:ea typeface="Times New Roman" panose="02020603050405020304" pitchFamily="18" charset="0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1028700" y="630915"/>
            <a:ext cx="16230600" cy="1094521"/>
            <a:chOff x="0" y="0"/>
            <a:chExt cx="4274726" cy="28826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4554200" y="950858"/>
            <a:ext cx="1188413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3200" dirty="0">
                <a:solidFill>
                  <a:srgbClr val="FFF2E5"/>
                </a:solidFill>
                <a:latin typeface="Agrandir Thin"/>
              </a:rPr>
              <a:t>Nilai.</a:t>
            </a:r>
          </a:p>
        </p:txBody>
      </p:sp>
      <p:grpSp>
        <p:nvGrpSpPr>
          <p:cNvPr id="34" name="Group 34"/>
          <p:cNvGrpSpPr/>
          <p:nvPr/>
        </p:nvGrpSpPr>
        <p:grpSpPr>
          <a:xfrm rot="5400000">
            <a:off x="16880823" y="7080946"/>
            <a:ext cx="378477" cy="378477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 rot="5400000">
            <a:off x="16880823" y="7630730"/>
            <a:ext cx="378477" cy="378477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 rot="5400000">
            <a:off x="16880823" y="8180513"/>
            <a:ext cx="378477" cy="378477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5873070" y="960859"/>
            <a:ext cx="119573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rgbClr val="EDA63A"/>
                </a:solidFill>
                <a:latin typeface="Agrandir Narrow Black"/>
              </a:rPr>
              <a:t>+ 0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53440B9-A1E7-F7E4-57BF-88FDEBFD0B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6752" r="8565" b="14372"/>
          <a:stretch/>
        </p:blipFill>
        <p:spPr>
          <a:xfrm>
            <a:off x="5410200" y="2550832"/>
            <a:ext cx="1973369" cy="3280197"/>
          </a:xfrm>
          <a:prstGeom prst="rect">
            <a:avLst/>
          </a:prstGeom>
        </p:spPr>
      </p:pic>
      <p:pic>
        <p:nvPicPr>
          <p:cNvPr id="4" name="Picture 28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447072E6-34A8-021F-1EDD-B3A1C8A7A85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790" t="70472" r="48606" b="10210"/>
          <a:stretch>
            <a:fillRect/>
          </a:stretch>
        </p:blipFill>
        <p:spPr>
          <a:xfrm rot="10800000">
            <a:off x="8532930" y="8594813"/>
            <a:ext cx="1222139" cy="10444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67424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t="5000" b="500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849036"/>
            <a:ext cx="16230600" cy="8409264"/>
            <a:chOff x="0" y="0"/>
            <a:chExt cx="4274726" cy="22147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4786"/>
            </a:xfrm>
            <a:custGeom>
              <a:avLst/>
              <a:gdLst/>
              <a:ahLst/>
              <a:cxnLst/>
              <a:rect l="l" t="t" r="r" b="b"/>
              <a:pathLst>
                <a:path w="4274726" h="221478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90459"/>
                  </a:lnTo>
                  <a:cubicBezTo>
                    <a:pt x="4274726" y="2196911"/>
                    <a:pt x="4272163" y="2203098"/>
                    <a:pt x="4267601" y="2207660"/>
                  </a:cubicBezTo>
                  <a:cubicBezTo>
                    <a:pt x="4263039" y="2212223"/>
                    <a:pt x="4256851" y="2214786"/>
                    <a:pt x="4250399" y="2214786"/>
                  </a:cubicBezTo>
                  <a:lnTo>
                    <a:pt x="24327" y="2214786"/>
                  </a:lnTo>
                  <a:cubicBezTo>
                    <a:pt x="10891" y="2214786"/>
                    <a:pt x="0" y="2203894"/>
                    <a:pt x="0" y="2190459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2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241653" y="1866900"/>
            <a:ext cx="14123247" cy="23407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</a:pPr>
            <a:r>
              <a:rPr lang="en-ID" sz="45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Satu </a:t>
            </a:r>
            <a:r>
              <a:rPr lang="en-ID" sz="45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jenis</a:t>
            </a:r>
            <a:r>
              <a:rPr lang="en-ID" sz="45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kopi yang paling </a:t>
            </a:r>
            <a:r>
              <a:rPr lang="en-ID" sz="45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banyak</a:t>
            </a:r>
            <a:r>
              <a:rPr lang="en-ID" sz="45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45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dikonsumsi</a:t>
            </a:r>
            <a:r>
              <a:rPr lang="en-ID" sz="45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45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masyarakat</a:t>
            </a:r>
            <a:r>
              <a:rPr lang="en-ID" sz="45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45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maupun</a:t>
            </a:r>
            <a:r>
              <a:rPr lang="en-ID" sz="45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yang </a:t>
            </a:r>
            <a:r>
              <a:rPr lang="en-ID" sz="45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diekspor</a:t>
            </a:r>
            <a:r>
              <a:rPr lang="en-ID" sz="45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45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ke</a:t>
            </a:r>
            <a:r>
              <a:rPr lang="en-ID" sz="45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45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luar</a:t>
            </a:r>
            <a:r>
              <a:rPr lang="en-ID" sz="45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negeri </a:t>
            </a:r>
            <a:r>
              <a:rPr lang="en-ID" sz="45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adalah</a:t>
            </a:r>
            <a:r>
              <a:rPr lang="en-ID" sz="45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kopi .......</a:t>
            </a:r>
            <a:endParaRPr lang="en-ID" sz="45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680071" y="4415480"/>
            <a:ext cx="12423535" cy="48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  <a:buClr>
                <a:srgbClr val="202124"/>
              </a:buClr>
            </a:pP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Kopi Aceh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Gayo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1028700" y="8711039"/>
            <a:ext cx="16230600" cy="1094521"/>
            <a:chOff x="0" y="0"/>
            <a:chExt cx="4274726" cy="28826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480215" y="481439"/>
            <a:ext cx="3779085" cy="1094521"/>
            <a:chOff x="0" y="0"/>
            <a:chExt cx="995314" cy="28826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95314" cy="288269"/>
            </a:xfrm>
            <a:custGeom>
              <a:avLst/>
              <a:gdLst/>
              <a:ahLst/>
              <a:cxnLst/>
              <a:rect l="l" t="t" r="r" b="b"/>
              <a:pathLst>
                <a:path w="995314" h="288269">
                  <a:moveTo>
                    <a:pt x="51216" y="0"/>
                  </a:moveTo>
                  <a:lnTo>
                    <a:pt x="944099" y="0"/>
                  </a:lnTo>
                  <a:cubicBezTo>
                    <a:pt x="972384" y="0"/>
                    <a:pt x="995314" y="22930"/>
                    <a:pt x="995314" y="51216"/>
                  </a:cubicBezTo>
                  <a:lnTo>
                    <a:pt x="995314" y="237053"/>
                  </a:lnTo>
                  <a:cubicBezTo>
                    <a:pt x="995314" y="265339"/>
                    <a:pt x="972384" y="288269"/>
                    <a:pt x="944099" y="288269"/>
                  </a:cubicBezTo>
                  <a:lnTo>
                    <a:pt x="51216" y="288269"/>
                  </a:lnTo>
                  <a:cubicBezTo>
                    <a:pt x="22930" y="288269"/>
                    <a:pt x="0" y="265339"/>
                    <a:pt x="0" y="237053"/>
                  </a:cubicBezTo>
                  <a:lnTo>
                    <a:pt x="0" y="51216"/>
                  </a:lnTo>
                  <a:cubicBezTo>
                    <a:pt x="0" y="22930"/>
                    <a:pt x="22930" y="0"/>
                    <a:pt x="51216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4990967" y="608795"/>
            <a:ext cx="823371" cy="687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20"/>
              </a:lnSpc>
            </a:pPr>
            <a:r>
              <a:rPr lang="en-US" sz="3443">
                <a:solidFill>
                  <a:srgbClr val="000000"/>
                </a:solidFill>
                <a:latin typeface="Agrandir Thin"/>
              </a:rPr>
              <a:t>No.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5774985" y="608795"/>
            <a:ext cx="328621" cy="580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20"/>
              </a:lnSpc>
            </a:pPr>
            <a:r>
              <a:rPr lang="en-US" sz="3443" dirty="0">
                <a:solidFill>
                  <a:srgbClr val="000000"/>
                </a:solidFill>
                <a:latin typeface="Agrandir Narrow Black"/>
              </a:rPr>
              <a:t>6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3680071" y="5411650"/>
            <a:ext cx="12423535" cy="48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  <a:buClr>
                <a:srgbClr val="202124"/>
              </a:buClr>
            </a:pP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Kopi Bali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Kintamani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3680071" y="6426717"/>
            <a:ext cx="12094914" cy="48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  <a:buClr>
                <a:srgbClr val="202124"/>
              </a:buClr>
            </a:pP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Kopi Papua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Wamena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" name="Picture 30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6"/>
          <a:srcRect l="50692" t="70472" r="28200" b="10210"/>
          <a:stretch/>
        </p:blipFill>
        <p:spPr>
          <a:xfrm>
            <a:off x="15697200" y="8705674"/>
            <a:ext cx="1141312" cy="1044487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275EA784-C381-9D64-6364-BA82CF5DCDEA}"/>
              </a:ext>
            </a:extLst>
          </p:cNvPr>
          <p:cNvGrpSpPr/>
          <p:nvPr/>
        </p:nvGrpSpPr>
        <p:grpSpPr>
          <a:xfrm>
            <a:off x="2775053" y="4388118"/>
            <a:ext cx="753413" cy="720428"/>
            <a:chOff x="2775053" y="4388118"/>
            <a:chExt cx="753413" cy="720428"/>
          </a:xfrm>
        </p:grpSpPr>
        <p:grpSp>
          <p:nvGrpSpPr>
            <p:cNvPr id="32" name="Group 14">
              <a:extLst>
                <a:ext uri="{FF2B5EF4-FFF2-40B4-BE49-F238E27FC236}">
                  <a16:creationId xmlns:a16="http://schemas.microsoft.com/office/drawing/2014/main" id="{3A48ABE3-7947-55BE-CB11-3043D06E1F3A}"/>
                </a:ext>
              </a:extLst>
            </p:cNvPr>
            <p:cNvGrpSpPr/>
            <p:nvPr/>
          </p:nvGrpSpPr>
          <p:grpSpPr>
            <a:xfrm>
              <a:off x="2775053" y="4388118"/>
              <a:ext cx="720428" cy="720428"/>
              <a:chOff x="0" y="0"/>
              <a:chExt cx="812800" cy="812800"/>
            </a:xfrm>
          </p:grpSpPr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C241D4BE-E315-06E5-5784-12C411938537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35" name="TextBox 16">
                <a:extLst>
                  <a:ext uri="{FF2B5EF4-FFF2-40B4-BE49-F238E27FC236}">
                    <a16:creationId xmlns:a16="http://schemas.microsoft.com/office/drawing/2014/main" id="{C18B5A93-691D-6E07-D43E-CEA9C6BCB08A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33" name="TextBox 17">
              <a:extLst>
                <a:ext uri="{FF2B5EF4-FFF2-40B4-BE49-F238E27FC236}">
                  <a16:creationId xmlns:a16="http://schemas.microsoft.com/office/drawing/2014/main" id="{CA335836-02DB-E89E-D5D9-F9571F7443CD}"/>
                </a:ext>
              </a:extLst>
            </p:cNvPr>
            <p:cNvSpPr txBox="1"/>
            <p:nvPr/>
          </p:nvSpPr>
          <p:spPr>
            <a:xfrm>
              <a:off x="2811253" y="4457700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7" action="ppaction://hlinksldjump">
                    <a:snd r:embed="rId8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a.</a:t>
              </a:r>
              <a:endParaRPr lang="en-US" sz="2789" dirty="0">
                <a:latin typeface="Agrandir Narrow Black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B4AEE15-EEC1-88DD-7155-3F73D10C2ECD}"/>
              </a:ext>
            </a:extLst>
          </p:cNvPr>
          <p:cNvGrpSpPr/>
          <p:nvPr/>
        </p:nvGrpSpPr>
        <p:grpSpPr>
          <a:xfrm>
            <a:off x="2775053" y="5403185"/>
            <a:ext cx="753413" cy="720428"/>
            <a:chOff x="2775053" y="5403185"/>
            <a:chExt cx="753413" cy="720428"/>
          </a:xfrm>
        </p:grpSpPr>
        <p:grpSp>
          <p:nvGrpSpPr>
            <p:cNvPr id="37" name="Group 20">
              <a:extLst>
                <a:ext uri="{FF2B5EF4-FFF2-40B4-BE49-F238E27FC236}">
                  <a16:creationId xmlns:a16="http://schemas.microsoft.com/office/drawing/2014/main" id="{286047AA-C6A7-62D1-4C57-EC8E89AE97D4}"/>
                </a:ext>
              </a:extLst>
            </p:cNvPr>
            <p:cNvGrpSpPr/>
            <p:nvPr/>
          </p:nvGrpSpPr>
          <p:grpSpPr>
            <a:xfrm>
              <a:off x="2775053" y="5403185"/>
              <a:ext cx="720428" cy="720428"/>
              <a:chOff x="0" y="0"/>
              <a:chExt cx="812800" cy="812800"/>
            </a:xfrm>
          </p:grpSpPr>
          <p:sp>
            <p:nvSpPr>
              <p:cNvPr id="39" name="Freeform 21">
                <a:extLst>
                  <a:ext uri="{FF2B5EF4-FFF2-40B4-BE49-F238E27FC236}">
                    <a16:creationId xmlns:a16="http://schemas.microsoft.com/office/drawing/2014/main" id="{EBE8DCA9-9D53-8572-AA8F-17C1D236ECFB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40" name="TextBox 22">
                <a:extLst>
                  <a:ext uri="{FF2B5EF4-FFF2-40B4-BE49-F238E27FC236}">
                    <a16:creationId xmlns:a16="http://schemas.microsoft.com/office/drawing/2014/main" id="{2C133184-2851-3B82-A30B-FD119AF36702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38" name="TextBox 23">
              <a:extLst>
                <a:ext uri="{FF2B5EF4-FFF2-40B4-BE49-F238E27FC236}">
                  <a16:creationId xmlns:a16="http://schemas.microsoft.com/office/drawing/2014/main" id="{3526AF46-D994-5EBF-4E26-AA980F80E91B}"/>
                </a:ext>
              </a:extLst>
            </p:cNvPr>
            <p:cNvSpPr txBox="1"/>
            <p:nvPr/>
          </p:nvSpPr>
          <p:spPr>
            <a:xfrm>
              <a:off x="2811253" y="5472767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9" action="ppaction://hlinksldjump">
                    <a:snd r:embed="rId8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b.</a:t>
              </a:r>
              <a:endParaRPr lang="en-US" sz="2789" dirty="0">
                <a:latin typeface="Agrandir Narrow Black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0AF8828-3155-DAC6-466C-C081C5DA8E3F}"/>
              </a:ext>
            </a:extLst>
          </p:cNvPr>
          <p:cNvGrpSpPr/>
          <p:nvPr/>
        </p:nvGrpSpPr>
        <p:grpSpPr>
          <a:xfrm>
            <a:off x="2793152" y="6404918"/>
            <a:ext cx="753413" cy="720428"/>
            <a:chOff x="2775053" y="4388118"/>
            <a:chExt cx="753413" cy="720428"/>
          </a:xfrm>
        </p:grpSpPr>
        <p:grpSp>
          <p:nvGrpSpPr>
            <p:cNvPr id="42" name="Group 14">
              <a:extLst>
                <a:ext uri="{FF2B5EF4-FFF2-40B4-BE49-F238E27FC236}">
                  <a16:creationId xmlns:a16="http://schemas.microsoft.com/office/drawing/2014/main" id="{68E2712C-F535-1FD6-6CDE-0CB50FCEEA54}"/>
                </a:ext>
              </a:extLst>
            </p:cNvPr>
            <p:cNvGrpSpPr/>
            <p:nvPr/>
          </p:nvGrpSpPr>
          <p:grpSpPr>
            <a:xfrm>
              <a:off x="2775053" y="4388118"/>
              <a:ext cx="720428" cy="720428"/>
              <a:chOff x="0" y="0"/>
              <a:chExt cx="812800" cy="812800"/>
            </a:xfrm>
          </p:grpSpPr>
          <p:sp>
            <p:nvSpPr>
              <p:cNvPr id="44" name="Freeform 15">
                <a:extLst>
                  <a:ext uri="{FF2B5EF4-FFF2-40B4-BE49-F238E27FC236}">
                    <a16:creationId xmlns:a16="http://schemas.microsoft.com/office/drawing/2014/main" id="{38615035-A941-E852-9969-62D7575C0EB5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45" name="TextBox 16">
                <a:extLst>
                  <a:ext uri="{FF2B5EF4-FFF2-40B4-BE49-F238E27FC236}">
                    <a16:creationId xmlns:a16="http://schemas.microsoft.com/office/drawing/2014/main" id="{9562E83E-3A49-7B52-37BE-CD736C8BD86F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43" name="TextBox 17">
              <a:extLst>
                <a:ext uri="{FF2B5EF4-FFF2-40B4-BE49-F238E27FC236}">
                  <a16:creationId xmlns:a16="http://schemas.microsoft.com/office/drawing/2014/main" id="{60BC7FAE-226A-6D2C-68A7-0E57DA384070}"/>
                </a:ext>
              </a:extLst>
            </p:cNvPr>
            <p:cNvSpPr txBox="1"/>
            <p:nvPr/>
          </p:nvSpPr>
          <p:spPr>
            <a:xfrm>
              <a:off x="2811253" y="4457700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9" action="ppaction://hlinksldjump">
                    <a:snd r:embed="rId8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c.</a:t>
              </a:r>
              <a:endParaRPr lang="en-US" sz="2789" dirty="0">
                <a:latin typeface="Agrandir Narrow Black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592156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619404" y="4948751"/>
            <a:ext cx="8679183" cy="1827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99"/>
              </a:lnSpc>
            </a:pP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Jawabanmu</a:t>
            </a:r>
            <a:r>
              <a:rPr lang="en-US" sz="7262" dirty="0">
                <a:solidFill>
                  <a:srgbClr val="000000"/>
                </a:solidFill>
                <a:latin typeface="Foda Display"/>
              </a:rPr>
              <a:t> </a:t>
            </a: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Benar</a:t>
            </a:r>
            <a:endParaRPr lang="en-US" sz="7262" dirty="0">
              <a:solidFill>
                <a:srgbClr val="000000"/>
              </a:solidFill>
              <a:latin typeface="Foda Display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1028700" y="630915"/>
            <a:ext cx="16230600" cy="1094521"/>
            <a:chOff x="0" y="0"/>
            <a:chExt cx="4274726" cy="28826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4554200" y="950858"/>
            <a:ext cx="1188413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3200" dirty="0">
                <a:solidFill>
                  <a:srgbClr val="FFF2E5"/>
                </a:solidFill>
                <a:latin typeface="Agrandir Thin"/>
              </a:rPr>
              <a:t>Nilai.</a:t>
            </a:r>
          </a:p>
        </p:txBody>
      </p:sp>
      <p:grpSp>
        <p:nvGrpSpPr>
          <p:cNvPr id="34" name="Group 34"/>
          <p:cNvGrpSpPr/>
          <p:nvPr/>
        </p:nvGrpSpPr>
        <p:grpSpPr>
          <a:xfrm rot="5400000">
            <a:off x="16880823" y="7080946"/>
            <a:ext cx="378477" cy="378477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 rot="5400000">
            <a:off x="16880823" y="7630730"/>
            <a:ext cx="378477" cy="378477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 rot="5400000">
            <a:off x="16880823" y="8180513"/>
            <a:ext cx="378477" cy="378477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5873070" y="960859"/>
            <a:ext cx="119573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rgbClr val="EDA63A"/>
                </a:solidFill>
                <a:latin typeface="Agrandir Narrow Black"/>
              </a:rPr>
              <a:t>+ 10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D01FC807-1A9C-ADDB-0D51-9A003C63335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00" r="50000" b="16594"/>
          <a:stretch/>
        </p:blipFill>
        <p:spPr>
          <a:xfrm>
            <a:off x="4428779" y="3735659"/>
            <a:ext cx="2381250" cy="3191157"/>
          </a:xfrm>
          <a:prstGeom prst="rect">
            <a:avLst/>
          </a:prstGeom>
        </p:spPr>
      </p:pic>
      <p:pic>
        <p:nvPicPr>
          <p:cNvPr id="4" name="Picture 28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00508A4B-65A3-AF37-D4C2-5889F090F37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790" t="70472" r="48606" b="10210"/>
          <a:stretch>
            <a:fillRect/>
          </a:stretch>
        </p:blipFill>
        <p:spPr>
          <a:xfrm>
            <a:off x="8532930" y="8611598"/>
            <a:ext cx="1222139" cy="10444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82317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135795" y="3671049"/>
            <a:ext cx="8679183" cy="1827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99"/>
              </a:lnSpc>
            </a:pP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Jawabanmu</a:t>
            </a:r>
            <a:r>
              <a:rPr lang="en-US" sz="7262" dirty="0">
                <a:solidFill>
                  <a:srgbClr val="000000"/>
                </a:solidFill>
                <a:latin typeface="Foda Display"/>
              </a:rPr>
              <a:t> Salah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60766" y="6381635"/>
            <a:ext cx="15474634" cy="2176511"/>
            <a:chOff x="0" y="0"/>
            <a:chExt cx="1645096" cy="68026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45096" cy="680260"/>
            </a:xfrm>
            <a:custGeom>
              <a:avLst/>
              <a:gdLst/>
              <a:ahLst/>
              <a:cxnLst/>
              <a:rect l="l" t="t" r="r" b="b"/>
              <a:pathLst>
                <a:path w="1645096" h="680260">
                  <a:moveTo>
                    <a:pt x="32273" y="0"/>
                  </a:moveTo>
                  <a:lnTo>
                    <a:pt x="1612822" y="0"/>
                  </a:lnTo>
                  <a:cubicBezTo>
                    <a:pt x="1621382" y="0"/>
                    <a:pt x="1629590" y="3400"/>
                    <a:pt x="1635643" y="9453"/>
                  </a:cubicBezTo>
                  <a:cubicBezTo>
                    <a:pt x="1641695" y="15505"/>
                    <a:pt x="1645096" y="23714"/>
                    <a:pt x="1645096" y="32273"/>
                  </a:cubicBezTo>
                  <a:lnTo>
                    <a:pt x="1645096" y="647987"/>
                  </a:lnTo>
                  <a:cubicBezTo>
                    <a:pt x="1645096" y="665811"/>
                    <a:pt x="1630646" y="680260"/>
                    <a:pt x="1612822" y="680260"/>
                  </a:cubicBezTo>
                  <a:lnTo>
                    <a:pt x="32273" y="680260"/>
                  </a:lnTo>
                  <a:cubicBezTo>
                    <a:pt x="14449" y="680260"/>
                    <a:pt x="0" y="665811"/>
                    <a:pt x="0" y="647987"/>
                  </a:cubicBezTo>
                  <a:lnTo>
                    <a:pt x="0" y="32273"/>
                  </a:lnTo>
                  <a:cubicBezTo>
                    <a:pt x="0" y="23714"/>
                    <a:pt x="3400" y="15505"/>
                    <a:pt x="9453" y="9453"/>
                  </a:cubicBezTo>
                  <a:cubicBezTo>
                    <a:pt x="15505" y="3400"/>
                    <a:pt x="23714" y="0"/>
                    <a:pt x="3227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453128"/>
              </a:solidFill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5400000">
            <a:off x="4073924" y="4857327"/>
            <a:ext cx="930417" cy="3412421"/>
            <a:chOff x="0" y="0"/>
            <a:chExt cx="220021" cy="80695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0021" cy="806953"/>
            </a:xfrm>
            <a:custGeom>
              <a:avLst/>
              <a:gdLst/>
              <a:ahLst/>
              <a:cxnLst/>
              <a:rect l="l" t="t" r="r" b="b"/>
              <a:pathLst>
                <a:path w="220021" h="806953">
                  <a:moveTo>
                    <a:pt x="110010" y="0"/>
                  </a:moveTo>
                  <a:lnTo>
                    <a:pt x="110010" y="0"/>
                  </a:lnTo>
                  <a:cubicBezTo>
                    <a:pt x="139187" y="0"/>
                    <a:pt x="167168" y="11590"/>
                    <a:pt x="187799" y="32221"/>
                  </a:cubicBezTo>
                  <a:cubicBezTo>
                    <a:pt x="208430" y="52852"/>
                    <a:pt x="220021" y="80834"/>
                    <a:pt x="220021" y="110010"/>
                  </a:cubicBezTo>
                  <a:lnTo>
                    <a:pt x="220021" y="696943"/>
                  </a:lnTo>
                  <a:cubicBezTo>
                    <a:pt x="220021" y="726119"/>
                    <a:pt x="208430" y="754101"/>
                    <a:pt x="187799" y="774732"/>
                  </a:cubicBezTo>
                  <a:cubicBezTo>
                    <a:pt x="167168" y="795363"/>
                    <a:pt x="139187" y="806953"/>
                    <a:pt x="110010" y="806953"/>
                  </a:cubicBezTo>
                  <a:lnTo>
                    <a:pt x="110010" y="806953"/>
                  </a:lnTo>
                  <a:cubicBezTo>
                    <a:pt x="80834" y="806953"/>
                    <a:pt x="52852" y="795363"/>
                    <a:pt x="32221" y="774732"/>
                  </a:cubicBezTo>
                  <a:cubicBezTo>
                    <a:pt x="11590" y="754101"/>
                    <a:pt x="0" y="726119"/>
                    <a:pt x="0" y="696943"/>
                  </a:cubicBezTo>
                  <a:lnTo>
                    <a:pt x="0" y="110010"/>
                  </a:lnTo>
                  <a:cubicBezTo>
                    <a:pt x="0" y="80834"/>
                    <a:pt x="11590" y="52852"/>
                    <a:pt x="32221" y="32221"/>
                  </a:cubicBezTo>
                  <a:cubicBezTo>
                    <a:pt x="52852" y="11590"/>
                    <a:pt x="80834" y="0"/>
                    <a:pt x="110010" y="0"/>
                  </a:cubicBezTo>
                  <a:close/>
                </a:path>
              </a:pathLst>
            </a:custGeom>
            <a:solidFill>
              <a:srgbClr val="EDA63A"/>
            </a:solidFill>
            <a:ln>
              <a:noFill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3224060" y="6210300"/>
            <a:ext cx="2630145" cy="62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0"/>
              </a:lnSpc>
            </a:pPr>
            <a:r>
              <a:rPr lang="en-US" sz="3707" dirty="0" err="1">
                <a:solidFill>
                  <a:srgbClr val="000000"/>
                </a:solidFill>
                <a:latin typeface="Agrandir Narrow Black"/>
              </a:rPr>
              <a:t>Penjelasan</a:t>
            </a:r>
            <a:endParaRPr lang="en-US" sz="3707" dirty="0">
              <a:solidFill>
                <a:srgbClr val="000000"/>
              </a:solidFill>
              <a:latin typeface="Agrandir Narrow Black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2062762" y="7211441"/>
            <a:ext cx="13470642" cy="10494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6"/>
              </a:lnSpc>
            </a:pP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Kopi Aceh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Gayo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berasal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daerah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Tanah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Gayo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Aceh Tengah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menjadi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salah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satu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jenis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kopi yang paling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banyak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dikonsumsi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masyarakat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maupun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diekspor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luar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negeri. Kopi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Gayo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memiliki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ciri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unik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kekhasan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aroma yang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berbeda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kopi-kopi lain </a:t>
            </a:r>
            <a:endParaRPr lang="en-ID" sz="2200" dirty="0">
              <a:effectLst/>
              <a:latin typeface="Agrandir Thin" panose="020B0604020202020204" charset="0"/>
              <a:ea typeface="Times New Roman" panose="02020603050405020304" pitchFamily="18" charset="0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1028700" y="630915"/>
            <a:ext cx="16230600" cy="1094521"/>
            <a:chOff x="0" y="0"/>
            <a:chExt cx="4274726" cy="28826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4554200" y="950858"/>
            <a:ext cx="1188413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3200" dirty="0">
                <a:solidFill>
                  <a:srgbClr val="FFF2E5"/>
                </a:solidFill>
                <a:latin typeface="Agrandir Thin"/>
              </a:rPr>
              <a:t>Nilai.</a:t>
            </a:r>
          </a:p>
        </p:txBody>
      </p:sp>
      <p:grpSp>
        <p:nvGrpSpPr>
          <p:cNvPr id="34" name="Group 34"/>
          <p:cNvGrpSpPr/>
          <p:nvPr/>
        </p:nvGrpSpPr>
        <p:grpSpPr>
          <a:xfrm rot="5400000">
            <a:off x="16880823" y="7080946"/>
            <a:ext cx="378477" cy="378477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 rot="5400000">
            <a:off x="16880823" y="7630730"/>
            <a:ext cx="378477" cy="378477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 rot="5400000">
            <a:off x="16880823" y="8180513"/>
            <a:ext cx="378477" cy="378477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5873070" y="960859"/>
            <a:ext cx="119573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rgbClr val="EDA63A"/>
                </a:solidFill>
                <a:latin typeface="Agrandir Narrow Black"/>
              </a:rPr>
              <a:t>+ 0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53440B9-A1E7-F7E4-57BF-88FDEBFD0B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6752" r="8565" b="14372"/>
          <a:stretch/>
        </p:blipFill>
        <p:spPr>
          <a:xfrm>
            <a:off x="5410200" y="2550832"/>
            <a:ext cx="1973369" cy="3280197"/>
          </a:xfrm>
          <a:prstGeom prst="rect">
            <a:avLst/>
          </a:prstGeom>
        </p:spPr>
      </p:pic>
      <p:pic>
        <p:nvPicPr>
          <p:cNvPr id="3" name="Picture 28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75D76DCC-6E58-C9C1-604F-99728708F26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790" t="70472" r="48606" b="10210"/>
          <a:stretch>
            <a:fillRect/>
          </a:stretch>
        </p:blipFill>
        <p:spPr>
          <a:xfrm rot="10800000">
            <a:off x="8532930" y="8594813"/>
            <a:ext cx="1222139" cy="10444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35051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t="5000" b="500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849036"/>
            <a:ext cx="16230600" cy="8409264"/>
            <a:chOff x="0" y="0"/>
            <a:chExt cx="4274726" cy="22147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4786"/>
            </a:xfrm>
            <a:custGeom>
              <a:avLst/>
              <a:gdLst/>
              <a:ahLst/>
              <a:cxnLst/>
              <a:rect l="l" t="t" r="r" b="b"/>
              <a:pathLst>
                <a:path w="4274726" h="221478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90459"/>
                  </a:lnTo>
                  <a:cubicBezTo>
                    <a:pt x="4274726" y="2196911"/>
                    <a:pt x="4272163" y="2203098"/>
                    <a:pt x="4267601" y="2207660"/>
                  </a:cubicBezTo>
                  <a:cubicBezTo>
                    <a:pt x="4263039" y="2212223"/>
                    <a:pt x="4256851" y="2214786"/>
                    <a:pt x="4250399" y="2214786"/>
                  </a:cubicBezTo>
                  <a:lnTo>
                    <a:pt x="24327" y="2214786"/>
                  </a:lnTo>
                  <a:cubicBezTo>
                    <a:pt x="10891" y="2214786"/>
                    <a:pt x="0" y="2203894"/>
                    <a:pt x="0" y="2190459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2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241653" y="1866900"/>
            <a:ext cx="14123247" cy="2110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</a:pPr>
            <a:r>
              <a:rPr lang="en-ID" sz="61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Kopi </a:t>
            </a:r>
            <a:r>
              <a:rPr lang="en-ID" sz="61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Suamtera</a:t>
            </a:r>
            <a:r>
              <a:rPr lang="en-ID" sz="61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61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diproses</a:t>
            </a:r>
            <a:r>
              <a:rPr lang="en-ID" sz="61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61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dalam</a:t>
            </a:r>
            <a:r>
              <a:rPr lang="en-ID" sz="61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61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dua</a:t>
            </a:r>
            <a:r>
              <a:rPr lang="en-ID" sz="61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61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cara</a:t>
            </a:r>
            <a:r>
              <a:rPr lang="en-ID" sz="61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61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yaitu</a:t>
            </a:r>
            <a:r>
              <a:rPr lang="en-ID" sz="61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proses ..... </a:t>
            </a:r>
            <a:endParaRPr lang="en-ID" sz="61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680071" y="4415480"/>
            <a:ext cx="12423535" cy="48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</a:pP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maksi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-washed dan dry-processed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1028700" y="8711039"/>
            <a:ext cx="16230600" cy="1094521"/>
            <a:chOff x="0" y="0"/>
            <a:chExt cx="4274726" cy="28826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480215" y="481439"/>
            <a:ext cx="3779085" cy="1094521"/>
            <a:chOff x="0" y="0"/>
            <a:chExt cx="995314" cy="28826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95314" cy="288269"/>
            </a:xfrm>
            <a:custGeom>
              <a:avLst/>
              <a:gdLst/>
              <a:ahLst/>
              <a:cxnLst/>
              <a:rect l="l" t="t" r="r" b="b"/>
              <a:pathLst>
                <a:path w="995314" h="288269">
                  <a:moveTo>
                    <a:pt x="51216" y="0"/>
                  </a:moveTo>
                  <a:lnTo>
                    <a:pt x="944099" y="0"/>
                  </a:lnTo>
                  <a:cubicBezTo>
                    <a:pt x="972384" y="0"/>
                    <a:pt x="995314" y="22930"/>
                    <a:pt x="995314" y="51216"/>
                  </a:cubicBezTo>
                  <a:lnTo>
                    <a:pt x="995314" y="237053"/>
                  </a:lnTo>
                  <a:cubicBezTo>
                    <a:pt x="995314" y="265339"/>
                    <a:pt x="972384" y="288269"/>
                    <a:pt x="944099" y="288269"/>
                  </a:cubicBezTo>
                  <a:lnTo>
                    <a:pt x="51216" y="288269"/>
                  </a:lnTo>
                  <a:cubicBezTo>
                    <a:pt x="22930" y="288269"/>
                    <a:pt x="0" y="265339"/>
                    <a:pt x="0" y="237053"/>
                  </a:cubicBezTo>
                  <a:lnTo>
                    <a:pt x="0" y="51216"/>
                  </a:lnTo>
                  <a:cubicBezTo>
                    <a:pt x="0" y="22930"/>
                    <a:pt x="22930" y="0"/>
                    <a:pt x="51216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4990967" y="608795"/>
            <a:ext cx="823371" cy="687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20"/>
              </a:lnSpc>
            </a:pPr>
            <a:r>
              <a:rPr lang="en-US" sz="3443">
                <a:solidFill>
                  <a:srgbClr val="000000"/>
                </a:solidFill>
                <a:latin typeface="Agrandir Thin"/>
              </a:rPr>
              <a:t>No.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5774985" y="608795"/>
            <a:ext cx="328621" cy="580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20"/>
              </a:lnSpc>
            </a:pPr>
            <a:r>
              <a:rPr lang="en-US" sz="3443" dirty="0">
                <a:solidFill>
                  <a:srgbClr val="000000"/>
                </a:solidFill>
                <a:latin typeface="Agrandir Narrow Black"/>
              </a:rPr>
              <a:t>7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3680071" y="5411650"/>
            <a:ext cx="12423535" cy="48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</a:pP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semi-washed dan over-processed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3680071" y="6426717"/>
            <a:ext cx="12094914" cy="48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</a:pP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semi-washed dan dry-processed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30" name="Picture 30">
            <a:hlinkClick r:id="rId5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 rotWithShape="1">
          <a:blip r:embed="rId7"/>
          <a:srcRect l="50692" t="70472" r="28200" b="10210"/>
          <a:stretch/>
        </p:blipFill>
        <p:spPr>
          <a:xfrm>
            <a:off x="15680648" y="8711039"/>
            <a:ext cx="1141312" cy="1044487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275EA784-C381-9D64-6364-BA82CF5DCDEA}"/>
              </a:ext>
            </a:extLst>
          </p:cNvPr>
          <p:cNvGrpSpPr/>
          <p:nvPr/>
        </p:nvGrpSpPr>
        <p:grpSpPr>
          <a:xfrm>
            <a:off x="2775053" y="4388118"/>
            <a:ext cx="753413" cy="720428"/>
            <a:chOff x="2775053" y="4388118"/>
            <a:chExt cx="753413" cy="720428"/>
          </a:xfrm>
        </p:grpSpPr>
        <p:grpSp>
          <p:nvGrpSpPr>
            <p:cNvPr id="32" name="Group 14">
              <a:extLst>
                <a:ext uri="{FF2B5EF4-FFF2-40B4-BE49-F238E27FC236}">
                  <a16:creationId xmlns:a16="http://schemas.microsoft.com/office/drawing/2014/main" id="{3A48ABE3-7947-55BE-CB11-3043D06E1F3A}"/>
                </a:ext>
              </a:extLst>
            </p:cNvPr>
            <p:cNvGrpSpPr/>
            <p:nvPr/>
          </p:nvGrpSpPr>
          <p:grpSpPr>
            <a:xfrm>
              <a:off x="2775053" y="4388118"/>
              <a:ext cx="720428" cy="720428"/>
              <a:chOff x="0" y="0"/>
              <a:chExt cx="812800" cy="812800"/>
            </a:xfrm>
          </p:grpSpPr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C241D4BE-E315-06E5-5784-12C411938537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35" name="TextBox 16">
                <a:extLst>
                  <a:ext uri="{FF2B5EF4-FFF2-40B4-BE49-F238E27FC236}">
                    <a16:creationId xmlns:a16="http://schemas.microsoft.com/office/drawing/2014/main" id="{C18B5A93-691D-6E07-D43E-CEA9C6BCB08A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33" name="TextBox 17">
              <a:extLst>
                <a:ext uri="{FF2B5EF4-FFF2-40B4-BE49-F238E27FC236}">
                  <a16:creationId xmlns:a16="http://schemas.microsoft.com/office/drawing/2014/main" id="{CA335836-02DB-E89E-D5D9-F9571F7443CD}"/>
                </a:ext>
              </a:extLst>
            </p:cNvPr>
            <p:cNvSpPr txBox="1"/>
            <p:nvPr/>
          </p:nvSpPr>
          <p:spPr>
            <a:xfrm>
              <a:off x="2811253" y="4457700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8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a.</a:t>
              </a:r>
              <a:endParaRPr lang="en-US" sz="2789" dirty="0">
                <a:latin typeface="Agrandir Narrow Black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B4AEE15-EEC1-88DD-7155-3F73D10C2ECD}"/>
              </a:ext>
            </a:extLst>
          </p:cNvPr>
          <p:cNvGrpSpPr/>
          <p:nvPr/>
        </p:nvGrpSpPr>
        <p:grpSpPr>
          <a:xfrm>
            <a:off x="2775053" y="5403185"/>
            <a:ext cx="753413" cy="720428"/>
            <a:chOff x="2775053" y="5403185"/>
            <a:chExt cx="753413" cy="720428"/>
          </a:xfrm>
        </p:grpSpPr>
        <p:grpSp>
          <p:nvGrpSpPr>
            <p:cNvPr id="37" name="Group 20">
              <a:extLst>
                <a:ext uri="{FF2B5EF4-FFF2-40B4-BE49-F238E27FC236}">
                  <a16:creationId xmlns:a16="http://schemas.microsoft.com/office/drawing/2014/main" id="{286047AA-C6A7-62D1-4C57-EC8E89AE97D4}"/>
                </a:ext>
              </a:extLst>
            </p:cNvPr>
            <p:cNvGrpSpPr/>
            <p:nvPr/>
          </p:nvGrpSpPr>
          <p:grpSpPr>
            <a:xfrm>
              <a:off x="2775053" y="5403185"/>
              <a:ext cx="720428" cy="720428"/>
              <a:chOff x="0" y="0"/>
              <a:chExt cx="812800" cy="812800"/>
            </a:xfrm>
          </p:grpSpPr>
          <p:sp>
            <p:nvSpPr>
              <p:cNvPr id="39" name="Freeform 21">
                <a:extLst>
                  <a:ext uri="{FF2B5EF4-FFF2-40B4-BE49-F238E27FC236}">
                    <a16:creationId xmlns:a16="http://schemas.microsoft.com/office/drawing/2014/main" id="{EBE8DCA9-9D53-8572-AA8F-17C1D236ECFB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40" name="TextBox 22">
                <a:extLst>
                  <a:ext uri="{FF2B5EF4-FFF2-40B4-BE49-F238E27FC236}">
                    <a16:creationId xmlns:a16="http://schemas.microsoft.com/office/drawing/2014/main" id="{2C133184-2851-3B82-A30B-FD119AF36702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38" name="TextBox 23">
              <a:extLst>
                <a:ext uri="{FF2B5EF4-FFF2-40B4-BE49-F238E27FC236}">
                  <a16:creationId xmlns:a16="http://schemas.microsoft.com/office/drawing/2014/main" id="{3526AF46-D994-5EBF-4E26-AA980F80E91B}"/>
                </a:ext>
              </a:extLst>
            </p:cNvPr>
            <p:cNvSpPr txBox="1"/>
            <p:nvPr/>
          </p:nvSpPr>
          <p:spPr>
            <a:xfrm>
              <a:off x="2811253" y="5472767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8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b.</a:t>
              </a:r>
              <a:endParaRPr lang="en-US" sz="2789" dirty="0">
                <a:latin typeface="Agrandir Narrow Black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0AF8828-3155-DAC6-466C-C081C5DA8E3F}"/>
              </a:ext>
            </a:extLst>
          </p:cNvPr>
          <p:cNvGrpSpPr/>
          <p:nvPr/>
        </p:nvGrpSpPr>
        <p:grpSpPr>
          <a:xfrm>
            <a:off x="2793152" y="6404918"/>
            <a:ext cx="753413" cy="720428"/>
            <a:chOff x="2775053" y="4388118"/>
            <a:chExt cx="753413" cy="720428"/>
          </a:xfrm>
        </p:grpSpPr>
        <p:grpSp>
          <p:nvGrpSpPr>
            <p:cNvPr id="42" name="Group 14">
              <a:extLst>
                <a:ext uri="{FF2B5EF4-FFF2-40B4-BE49-F238E27FC236}">
                  <a16:creationId xmlns:a16="http://schemas.microsoft.com/office/drawing/2014/main" id="{68E2712C-F535-1FD6-6CDE-0CB50FCEEA54}"/>
                </a:ext>
              </a:extLst>
            </p:cNvPr>
            <p:cNvGrpSpPr/>
            <p:nvPr/>
          </p:nvGrpSpPr>
          <p:grpSpPr>
            <a:xfrm>
              <a:off x="2775053" y="4388118"/>
              <a:ext cx="720428" cy="720428"/>
              <a:chOff x="0" y="0"/>
              <a:chExt cx="812800" cy="812800"/>
            </a:xfrm>
          </p:grpSpPr>
          <p:sp>
            <p:nvSpPr>
              <p:cNvPr id="44" name="Freeform 15">
                <a:extLst>
                  <a:ext uri="{FF2B5EF4-FFF2-40B4-BE49-F238E27FC236}">
                    <a16:creationId xmlns:a16="http://schemas.microsoft.com/office/drawing/2014/main" id="{38615035-A941-E852-9969-62D7575C0EB5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45" name="TextBox 16">
                <a:extLst>
                  <a:ext uri="{FF2B5EF4-FFF2-40B4-BE49-F238E27FC236}">
                    <a16:creationId xmlns:a16="http://schemas.microsoft.com/office/drawing/2014/main" id="{9562E83E-3A49-7B52-37BE-CD736C8BD86F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43" name="TextBox 17">
              <a:extLst>
                <a:ext uri="{FF2B5EF4-FFF2-40B4-BE49-F238E27FC236}">
                  <a16:creationId xmlns:a16="http://schemas.microsoft.com/office/drawing/2014/main" id="{60BC7FAE-226A-6D2C-68A7-0E57DA384070}"/>
                </a:ext>
              </a:extLst>
            </p:cNvPr>
            <p:cNvSpPr txBox="1"/>
            <p:nvPr/>
          </p:nvSpPr>
          <p:spPr>
            <a:xfrm>
              <a:off x="2811253" y="4457700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9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c.</a:t>
              </a:r>
              <a:endParaRPr lang="en-US" sz="2789" dirty="0">
                <a:latin typeface="Agrandir Narrow Black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741632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619404" y="4948751"/>
            <a:ext cx="8679183" cy="1827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99"/>
              </a:lnSpc>
            </a:pP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Jawabanmu</a:t>
            </a:r>
            <a:r>
              <a:rPr lang="en-US" sz="7262" dirty="0">
                <a:solidFill>
                  <a:srgbClr val="000000"/>
                </a:solidFill>
                <a:latin typeface="Foda Display"/>
              </a:rPr>
              <a:t> </a:t>
            </a: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Benar</a:t>
            </a:r>
            <a:endParaRPr lang="en-US" sz="7262" dirty="0">
              <a:solidFill>
                <a:srgbClr val="000000"/>
              </a:solidFill>
              <a:latin typeface="Foda Display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1028700" y="630915"/>
            <a:ext cx="16230600" cy="1094521"/>
            <a:chOff x="0" y="0"/>
            <a:chExt cx="4274726" cy="28826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4554200" y="950858"/>
            <a:ext cx="1188413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3200" dirty="0">
                <a:solidFill>
                  <a:srgbClr val="FFF2E5"/>
                </a:solidFill>
                <a:latin typeface="Agrandir Thin"/>
              </a:rPr>
              <a:t>Nilai.</a:t>
            </a:r>
          </a:p>
        </p:txBody>
      </p:sp>
      <p:grpSp>
        <p:nvGrpSpPr>
          <p:cNvPr id="34" name="Group 34"/>
          <p:cNvGrpSpPr/>
          <p:nvPr/>
        </p:nvGrpSpPr>
        <p:grpSpPr>
          <a:xfrm rot="5400000">
            <a:off x="16880823" y="7080946"/>
            <a:ext cx="378477" cy="378477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 rot="5400000">
            <a:off x="16880823" y="7630730"/>
            <a:ext cx="378477" cy="378477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 rot="5400000">
            <a:off x="16880823" y="8180513"/>
            <a:ext cx="378477" cy="378477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5873070" y="960859"/>
            <a:ext cx="119573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rgbClr val="EDA63A"/>
                </a:solidFill>
                <a:latin typeface="Agrandir Narrow Black"/>
              </a:rPr>
              <a:t>+ 10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D01FC807-1A9C-ADDB-0D51-9A003C63335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00" r="50000" b="16594"/>
          <a:stretch/>
        </p:blipFill>
        <p:spPr>
          <a:xfrm>
            <a:off x="4428779" y="3735659"/>
            <a:ext cx="2381250" cy="3191157"/>
          </a:xfrm>
          <a:prstGeom prst="rect">
            <a:avLst/>
          </a:prstGeom>
        </p:spPr>
      </p:pic>
      <p:pic>
        <p:nvPicPr>
          <p:cNvPr id="3" name="Picture 28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6E8A271E-2BC6-0E6E-6BBD-67B904C64661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790" t="70472" r="48606" b="10210"/>
          <a:stretch>
            <a:fillRect/>
          </a:stretch>
        </p:blipFill>
        <p:spPr>
          <a:xfrm>
            <a:off x="8532930" y="8594813"/>
            <a:ext cx="1222139" cy="10444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0495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135795" y="3671049"/>
            <a:ext cx="8679183" cy="1827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99"/>
              </a:lnSpc>
            </a:pP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Jawabanmu</a:t>
            </a:r>
            <a:r>
              <a:rPr lang="en-US" sz="7262" dirty="0">
                <a:solidFill>
                  <a:srgbClr val="000000"/>
                </a:solidFill>
                <a:latin typeface="Foda Display"/>
              </a:rPr>
              <a:t> Salah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60766" y="6381635"/>
            <a:ext cx="15474634" cy="2176511"/>
            <a:chOff x="0" y="0"/>
            <a:chExt cx="1645096" cy="68026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45096" cy="680260"/>
            </a:xfrm>
            <a:custGeom>
              <a:avLst/>
              <a:gdLst/>
              <a:ahLst/>
              <a:cxnLst/>
              <a:rect l="l" t="t" r="r" b="b"/>
              <a:pathLst>
                <a:path w="1645096" h="680260">
                  <a:moveTo>
                    <a:pt x="32273" y="0"/>
                  </a:moveTo>
                  <a:lnTo>
                    <a:pt x="1612822" y="0"/>
                  </a:lnTo>
                  <a:cubicBezTo>
                    <a:pt x="1621382" y="0"/>
                    <a:pt x="1629590" y="3400"/>
                    <a:pt x="1635643" y="9453"/>
                  </a:cubicBezTo>
                  <a:cubicBezTo>
                    <a:pt x="1641695" y="15505"/>
                    <a:pt x="1645096" y="23714"/>
                    <a:pt x="1645096" y="32273"/>
                  </a:cubicBezTo>
                  <a:lnTo>
                    <a:pt x="1645096" y="647987"/>
                  </a:lnTo>
                  <a:cubicBezTo>
                    <a:pt x="1645096" y="665811"/>
                    <a:pt x="1630646" y="680260"/>
                    <a:pt x="1612822" y="680260"/>
                  </a:cubicBezTo>
                  <a:lnTo>
                    <a:pt x="32273" y="680260"/>
                  </a:lnTo>
                  <a:cubicBezTo>
                    <a:pt x="14449" y="680260"/>
                    <a:pt x="0" y="665811"/>
                    <a:pt x="0" y="647987"/>
                  </a:cubicBezTo>
                  <a:lnTo>
                    <a:pt x="0" y="32273"/>
                  </a:lnTo>
                  <a:cubicBezTo>
                    <a:pt x="0" y="23714"/>
                    <a:pt x="3400" y="15505"/>
                    <a:pt x="9453" y="9453"/>
                  </a:cubicBezTo>
                  <a:cubicBezTo>
                    <a:pt x="15505" y="3400"/>
                    <a:pt x="23714" y="0"/>
                    <a:pt x="3227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453128"/>
              </a:solidFill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5400000">
            <a:off x="4073924" y="4857327"/>
            <a:ext cx="930417" cy="3412421"/>
            <a:chOff x="0" y="0"/>
            <a:chExt cx="220021" cy="80695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0021" cy="806953"/>
            </a:xfrm>
            <a:custGeom>
              <a:avLst/>
              <a:gdLst/>
              <a:ahLst/>
              <a:cxnLst/>
              <a:rect l="l" t="t" r="r" b="b"/>
              <a:pathLst>
                <a:path w="220021" h="806953">
                  <a:moveTo>
                    <a:pt x="110010" y="0"/>
                  </a:moveTo>
                  <a:lnTo>
                    <a:pt x="110010" y="0"/>
                  </a:lnTo>
                  <a:cubicBezTo>
                    <a:pt x="139187" y="0"/>
                    <a:pt x="167168" y="11590"/>
                    <a:pt x="187799" y="32221"/>
                  </a:cubicBezTo>
                  <a:cubicBezTo>
                    <a:pt x="208430" y="52852"/>
                    <a:pt x="220021" y="80834"/>
                    <a:pt x="220021" y="110010"/>
                  </a:cubicBezTo>
                  <a:lnTo>
                    <a:pt x="220021" y="696943"/>
                  </a:lnTo>
                  <a:cubicBezTo>
                    <a:pt x="220021" y="726119"/>
                    <a:pt x="208430" y="754101"/>
                    <a:pt x="187799" y="774732"/>
                  </a:cubicBezTo>
                  <a:cubicBezTo>
                    <a:pt x="167168" y="795363"/>
                    <a:pt x="139187" y="806953"/>
                    <a:pt x="110010" y="806953"/>
                  </a:cubicBezTo>
                  <a:lnTo>
                    <a:pt x="110010" y="806953"/>
                  </a:lnTo>
                  <a:cubicBezTo>
                    <a:pt x="80834" y="806953"/>
                    <a:pt x="52852" y="795363"/>
                    <a:pt x="32221" y="774732"/>
                  </a:cubicBezTo>
                  <a:cubicBezTo>
                    <a:pt x="11590" y="754101"/>
                    <a:pt x="0" y="726119"/>
                    <a:pt x="0" y="696943"/>
                  </a:cubicBezTo>
                  <a:lnTo>
                    <a:pt x="0" y="110010"/>
                  </a:lnTo>
                  <a:cubicBezTo>
                    <a:pt x="0" y="80834"/>
                    <a:pt x="11590" y="52852"/>
                    <a:pt x="32221" y="32221"/>
                  </a:cubicBezTo>
                  <a:cubicBezTo>
                    <a:pt x="52852" y="11590"/>
                    <a:pt x="80834" y="0"/>
                    <a:pt x="110010" y="0"/>
                  </a:cubicBezTo>
                  <a:close/>
                </a:path>
              </a:pathLst>
            </a:custGeom>
            <a:solidFill>
              <a:srgbClr val="EDA63A"/>
            </a:solidFill>
            <a:ln>
              <a:noFill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3224060" y="6210300"/>
            <a:ext cx="2630145" cy="62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0"/>
              </a:lnSpc>
            </a:pPr>
            <a:r>
              <a:rPr lang="en-US" sz="3707" dirty="0" err="1">
                <a:solidFill>
                  <a:srgbClr val="000000"/>
                </a:solidFill>
                <a:latin typeface="Agrandir Narrow Black"/>
              </a:rPr>
              <a:t>Penjelasan</a:t>
            </a:r>
            <a:endParaRPr lang="en-US" sz="3707" dirty="0">
              <a:solidFill>
                <a:srgbClr val="000000"/>
              </a:solidFill>
              <a:latin typeface="Agrandir Narrow Black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2062762" y="7211441"/>
            <a:ext cx="13470642" cy="6177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52425" marR="93345" algn="ctr">
              <a:lnSpc>
                <a:spcPct val="115000"/>
              </a:lnSpc>
            </a:pP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Kopi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Suamtera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diproses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dalam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dua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cara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yaitu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proses semi-washed dan dry-processed.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Ditanam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di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ketinggian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dan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kontur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tanah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ideal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menjadikan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kopi Sumatera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berkualitas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terbaik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bahkan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di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mata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Internasional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.</a:t>
            </a:r>
            <a:endParaRPr lang="en-ID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1028700" y="630915"/>
            <a:ext cx="16230600" cy="1094521"/>
            <a:chOff x="0" y="0"/>
            <a:chExt cx="4274726" cy="28826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4554200" y="950858"/>
            <a:ext cx="1188413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3200" dirty="0">
                <a:solidFill>
                  <a:srgbClr val="FFF2E5"/>
                </a:solidFill>
                <a:latin typeface="Agrandir Thin"/>
              </a:rPr>
              <a:t>Nilai.</a:t>
            </a:r>
          </a:p>
        </p:txBody>
      </p:sp>
      <p:grpSp>
        <p:nvGrpSpPr>
          <p:cNvPr id="34" name="Group 34"/>
          <p:cNvGrpSpPr/>
          <p:nvPr/>
        </p:nvGrpSpPr>
        <p:grpSpPr>
          <a:xfrm rot="5400000">
            <a:off x="16880823" y="7080946"/>
            <a:ext cx="378477" cy="378477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 rot="5400000">
            <a:off x="16880823" y="7630730"/>
            <a:ext cx="378477" cy="378477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 rot="5400000">
            <a:off x="16880823" y="8180513"/>
            <a:ext cx="378477" cy="378477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5873070" y="960859"/>
            <a:ext cx="119573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rgbClr val="EDA63A"/>
                </a:solidFill>
                <a:latin typeface="Agrandir Narrow Black"/>
              </a:rPr>
              <a:t>+ 0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53440B9-A1E7-F7E4-57BF-88FDEBFD0B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6752" r="8565" b="14372"/>
          <a:stretch/>
        </p:blipFill>
        <p:spPr>
          <a:xfrm>
            <a:off x="5410200" y="2550832"/>
            <a:ext cx="1973369" cy="3280197"/>
          </a:xfrm>
          <a:prstGeom prst="rect">
            <a:avLst/>
          </a:prstGeom>
        </p:spPr>
      </p:pic>
      <p:pic>
        <p:nvPicPr>
          <p:cNvPr id="3" name="Picture 28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75D76DCC-6E58-C9C1-604F-99728708F26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790" t="70472" r="48606" b="10210"/>
          <a:stretch>
            <a:fillRect/>
          </a:stretch>
        </p:blipFill>
        <p:spPr>
          <a:xfrm rot="10800000">
            <a:off x="8532930" y="8594813"/>
            <a:ext cx="1222139" cy="10444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46459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t="5000" b="500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849036"/>
            <a:ext cx="16230600" cy="8409264"/>
            <a:chOff x="0" y="0"/>
            <a:chExt cx="4274726" cy="22147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4786"/>
            </a:xfrm>
            <a:custGeom>
              <a:avLst/>
              <a:gdLst/>
              <a:ahLst/>
              <a:cxnLst/>
              <a:rect l="l" t="t" r="r" b="b"/>
              <a:pathLst>
                <a:path w="4274726" h="221478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90459"/>
                  </a:lnTo>
                  <a:cubicBezTo>
                    <a:pt x="4274726" y="2196911"/>
                    <a:pt x="4272163" y="2203098"/>
                    <a:pt x="4267601" y="2207660"/>
                  </a:cubicBezTo>
                  <a:cubicBezTo>
                    <a:pt x="4263039" y="2212223"/>
                    <a:pt x="4256851" y="2214786"/>
                    <a:pt x="4250399" y="2214786"/>
                  </a:cubicBezTo>
                  <a:lnTo>
                    <a:pt x="24327" y="2214786"/>
                  </a:lnTo>
                  <a:cubicBezTo>
                    <a:pt x="10891" y="2214786"/>
                    <a:pt x="0" y="2203894"/>
                    <a:pt x="0" y="2190459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2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241653" y="1866900"/>
            <a:ext cx="14123247" cy="1613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</a:pPr>
            <a:r>
              <a:rPr lang="en-ID" sz="47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Kopi </a:t>
            </a:r>
            <a:r>
              <a:rPr lang="en-ID" sz="47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apa</a:t>
            </a:r>
            <a:r>
              <a:rPr lang="en-ID" sz="47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yang </a:t>
            </a:r>
            <a:r>
              <a:rPr lang="en-ID" sz="47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memilik</a:t>
            </a:r>
            <a:r>
              <a:rPr lang="en-ID" sz="47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47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bentuk</a:t>
            </a:r>
            <a:r>
              <a:rPr lang="en-ID" sz="47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47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biji</a:t>
            </a:r>
            <a:r>
              <a:rPr lang="en-ID" sz="47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yang </a:t>
            </a:r>
            <a:r>
              <a:rPr lang="en-ID" sz="47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lebih</a:t>
            </a:r>
            <a:r>
              <a:rPr lang="en-ID" sz="47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47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kecil</a:t>
            </a:r>
            <a:r>
              <a:rPr lang="en-ID" sz="47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dan </a:t>
            </a:r>
            <a:r>
              <a:rPr lang="en-ID" sz="47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lebih</a:t>
            </a:r>
            <a:r>
              <a:rPr lang="en-ID" sz="47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47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mengkilap</a:t>
            </a:r>
            <a:r>
              <a:rPr lang="en-ID" sz="47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dan </a:t>
            </a:r>
            <a:r>
              <a:rPr lang="en-ID" sz="47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licin</a:t>
            </a:r>
            <a:r>
              <a:rPr lang="en-ID" sz="47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pada </a:t>
            </a:r>
            <a:r>
              <a:rPr lang="en-ID" sz="47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kulit</a:t>
            </a:r>
            <a:r>
              <a:rPr lang="en-ID" sz="47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470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bijinya</a:t>
            </a:r>
            <a:r>
              <a:rPr lang="en-ID" sz="470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 ..........</a:t>
            </a:r>
            <a:endParaRPr lang="en-ID" sz="47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680071" y="4415480"/>
            <a:ext cx="12423535" cy="48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</a:pP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Kopi Sumatra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1028700" y="8711039"/>
            <a:ext cx="16230600" cy="1094521"/>
            <a:chOff x="0" y="0"/>
            <a:chExt cx="4274726" cy="28826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480215" y="481439"/>
            <a:ext cx="3779085" cy="1094521"/>
            <a:chOff x="0" y="0"/>
            <a:chExt cx="995314" cy="28826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95314" cy="288269"/>
            </a:xfrm>
            <a:custGeom>
              <a:avLst/>
              <a:gdLst/>
              <a:ahLst/>
              <a:cxnLst/>
              <a:rect l="l" t="t" r="r" b="b"/>
              <a:pathLst>
                <a:path w="995314" h="288269">
                  <a:moveTo>
                    <a:pt x="51216" y="0"/>
                  </a:moveTo>
                  <a:lnTo>
                    <a:pt x="944099" y="0"/>
                  </a:lnTo>
                  <a:cubicBezTo>
                    <a:pt x="972384" y="0"/>
                    <a:pt x="995314" y="22930"/>
                    <a:pt x="995314" y="51216"/>
                  </a:cubicBezTo>
                  <a:lnTo>
                    <a:pt x="995314" y="237053"/>
                  </a:lnTo>
                  <a:cubicBezTo>
                    <a:pt x="995314" y="265339"/>
                    <a:pt x="972384" y="288269"/>
                    <a:pt x="944099" y="288269"/>
                  </a:cubicBezTo>
                  <a:lnTo>
                    <a:pt x="51216" y="288269"/>
                  </a:lnTo>
                  <a:cubicBezTo>
                    <a:pt x="22930" y="288269"/>
                    <a:pt x="0" y="265339"/>
                    <a:pt x="0" y="237053"/>
                  </a:cubicBezTo>
                  <a:lnTo>
                    <a:pt x="0" y="51216"/>
                  </a:lnTo>
                  <a:cubicBezTo>
                    <a:pt x="0" y="22930"/>
                    <a:pt x="22930" y="0"/>
                    <a:pt x="51216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4990967" y="608795"/>
            <a:ext cx="823371" cy="687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20"/>
              </a:lnSpc>
            </a:pPr>
            <a:r>
              <a:rPr lang="en-US" sz="3443">
                <a:solidFill>
                  <a:srgbClr val="000000"/>
                </a:solidFill>
                <a:latin typeface="Agrandir Thin"/>
              </a:rPr>
              <a:t>No.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5774985" y="608795"/>
            <a:ext cx="328621" cy="580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20"/>
              </a:lnSpc>
            </a:pPr>
            <a:r>
              <a:rPr lang="en-US" sz="3443" dirty="0">
                <a:solidFill>
                  <a:srgbClr val="000000"/>
                </a:solidFill>
                <a:latin typeface="Agrandir Narrow Black"/>
              </a:rPr>
              <a:t>8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3680071" y="5411650"/>
            <a:ext cx="12423535" cy="48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</a:pP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Kopi Sulawesi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3680071" y="6426717"/>
            <a:ext cx="12094914" cy="48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</a:pP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Kopi Bali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Kintamani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30" name="Picture 30">
            <a:hlinkClick r:id="rId5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 rotWithShape="1">
          <a:blip r:embed="rId7"/>
          <a:srcRect l="50692" t="70472" r="28200" b="10210"/>
          <a:stretch/>
        </p:blipFill>
        <p:spPr>
          <a:xfrm>
            <a:off x="15697200" y="8705674"/>
            <a:ext cx="1141312" cy="1044487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275EA784-C381-9D64-6364-BA82CF5DCDEA}"/>
              </a:ext>
            </a:extLst>
          </p:cNvPr>
          <p:cNvGrpSpPr/>
          <p:nvPr/>
        </p:nvGrpSpPr>
        <p:grpSpPr>
          <a:xfrm>
            <a:off x="2775053" y="4388118"/>
            <a:ext cx="753413" cy="720428"/>
            <a:chOff x="2775053" y="4388118"/>
            <a:chExt cx="753413" cy="720428"/>
          </a:xfrm>
        </p:grpSpPr>
        <p:grpSp>
          <p:nvGrpSpPr>
            <p:cNvPr id="32" name="Group 14">
              <a:extLst>
                <a:ext uri="{FF2B5EF4-FFF2-40B4-BE49-F238E27FC236}">
                  <a16:creationId xmlns:a16="http://schemas.microsoft.com/office/drawing/2014/main" id="{3A48ABE3-7947-55BE-CB11-3043D06E1F3A}"/>
                </a:ext>
              </a:extLst>
            </p:cNvPr>
            <p:cNvGrpSpPr/>
            <p:nvPr/>
          </p:nvGrpSpPr>
          <p:grpSpPr>
            <a:xfrm>
              <a:off x="2775053" y="4388118"/>
              <a:ext cx="720428" cy="720428"/>
              <a:chOff x="0" y="0"/>
              <a:chExt cx="812800" cy="812800"/>
            </a:xfrm>
          </p:grpSpPr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C241D4BE-E315-06E5-5784-12C411938537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35" name="TextBox 16">
                <a:extLst>
                  <a:ext uri="{FF2B5EF4-FFF2-40B4-BE49-F238E27FC236}">
                    <a16:creationId xmlns:a16="http://schemas.microsoft.com/office/drawing/2014/main" id="{C18B5A93-691D-6E07-D43E-CEA9C6BCB08A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33" name="TextBox 17">
              <a:extLst>
                <a:ext uri="{FF2B5EF4-FFF2-40B4-BE49-F238E27FC236}">
                  <a16:creationId xmlns:a16="http://schemas.microsoft.com/office/drawing/2014/main" id="{CA335836-02DB-E89E-D5D9-F9571F7443CD}"/>
                </a:ext>
              </a:extLst>
            </p:cNvPr>
            <p:cNvSpPr txBox="1"/>
            <p:nvPr/>
          </p:nvSpPr>
          <p:spPr>
            <a:xfrm>
              <a:off x="2811253" y="4457700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8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a.</a:t>
              </a:r>
              <a:endParaRPr lang="en-US" sz="2789" dirty="0">
                <a:latin typeface="Agrandir Narrow Black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B4AEE15-EEC1-88DD-7155-3F73D10C2ECD}"/>
              </a:ext>
            </a:extLst>
          </p:cNvPr>
          <p:cNvGrpSpPr/>
          <p:nvPr/>
        </p:nvGrpSpPr>
        <p:grpSpPr>
          <a:xfrm>
            <a:off x="2775053" y="5403185"/>
            <a:ext cx="753413" cy="720428"/>
            <a:chOff x="2775053" y="5403185"/>
            <a:chExt cx="753413" cy="720428"/>
          </a:xfrm>
        </p:grpSpPr>
        <p:grpSp>
          <p:nvGrpSpPr>
            <p:cNvPr id="37" name="Group 20">
              <a:extLst>
                <a:ext uri="{FF2B5EF4-FFF2-40B4-BE49-F238E27FC236}">
                  <a16:creationId xmlns:a16="http://schemas.microsoft.com/office/drawing/2014/main" id="{286047AA-C6A7-62D1-4C57-EC8E89AE97D4}"/>
                </a:ext>
              </a:extLst>
            </p:cNvPr>
            <p:cNvGrpSpPr/>
            <p:nvPr/>
          </p:nvGrpSpPr>
          <p:grpSpPr>
            <a:xfrm>
              <a:off x="2775053" y="5403185"/>
              <a:ext cx="720428" cy="720428"/>
              <a:chOff x="0" y="0"/>
              <a:chExt cx="812800" cy="812800"/>
            </a:xfrm>
          </p:grpSpPr>
          <p:sp>
            <p:nvSpPr>
              <p:cNvPr id="39" name="Freeform 21">
                <a:extLst>
                  <a:ext uri="{FF2B5EF4-FFF2-40B4-BE49-F238E27FC236}">
                    <a16:creationId xmlns:a16="http://schemas.microsoft.com/office/drawing/2014/main" id="{EBE8DCA9-9D53-8572-AA8F-17C1D236ECFB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40" name="TextBox 22">
                <a:extLst>
                  <a:ext uri="{FF2B5EF4-FFF2-40B4-BE49-F238E27FC236}">
                    <a16:creationId xmlns:a16="http://schemas.microsoft.com/office/drawing/2014/main" id="{2C133184-2851-3B82-A30B-FD119AF36702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38" name="TextBox 23">
              <a:extLst>
                <a:ext uri="{FF2B5EF4-FFF2-40B4-BE49-F238E27FC236}">
                  <a16:creationId xmlns:a16="http://schemas.microsoft.com/office/drawing/2014/main" id="{3526AF46-D994-5EBF-4E26-AA980F80E91B}"/>
                </a:ext>
              </a:extLst>
            </p:cNvPr>
            <p:cNvSpPr txBox="1"/>
            <p:nvPr/>
          </p:nvSpPr>
          <p:spPr>
            <a:xfrm>
              <a:off x="2811253" y="5472767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9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b.</a:t>
              </a:r>
              <a:endParaRPr lang="en-US" sz="2789" dirty="0">
                <a:latin typeface="Agrandir Narrow Black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0AF8828-3155-DAC6-466C-C081C5DA8E3F}"/>
              </a:ext>
            </a:extLst>
          </p:cNvPr>
          <p:cNvGrpSpPr/>
          <p:nvPr/>
        </p:nvGrpSpPr>
        <p:grpSpPr>
          <a:xfrm>
            <a:off x="2793152" y="6404918"/>
            <a:ext cx="753413" cy="720428"/>
            <a:chOff x="2775053" y="4388118"/>
            <a:chExt cx="753413" cy="720428"/>
          </a:xfrm>
        </p:grpSpPr>
        <p:grpSp>
          <p:nvGrpSpPr>
            <p:cNvPr id="42" name="Group 14">
              <a:extLst>
                <a:ext uri="{FF2B5EF4-FFF2-40B4-BE49-F238E27FC236}">
                  <a16:creationId xmlns:a16="http://schemas.microsoft.com/office/drawing/2014/main" id="{68E2712C-F535-1FD6-6CDE-0CB50FCEEA54}"/>
                </a:ext>
              </a:extLst>
            </p:cNvPr>
            <p:cNvGrpSpPr/>
            <p:nvPr/>
          </p:nvGrpSpPr>
          <p:grpSpPr>
            <a:xfrm>
              <a:off x="2775053" y="4388118"/>
              <a:ext cx="720428" cy="720428"/>
              <a:chOff x="0" y="0"/>
              <a:chExt cx="812800" cy="812800"/>
            </a:xfrm>
          </p:grpSpPr>
          <p:sp>
            <p:nvSpPr>
              <p:cNvPr id="44" name="Freeform 15">
                <a:extLst>
                  <a:ext uri="{FF2B5EF4-FFF2-40B4-BE49-F238E27FC236}">
                    <a16:creationId xmlns:a16="http://schemas.microsoft.com/office/drawing/2014/main" id="{38615035-A941-E852-9969-62D7575C0EB5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45" name="TextBox 16">
                <a:extLst>
                  <a:ext uri="{FF2B5EF4-FFF2-40B4-BE49-F238E27FC236}">
                    <a16:creationId xmlns:a16="http://schemas.microsoft.com/office/drawing/2014/main" id="{9562E83E-3A49-7B52-37BE-CD736C8BD86F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43" name="TextBox 17">
              <a:extLst>
                <a:ext uri="{FF2B5EF4-FFF2-40B4-BE49-F238E27FC236}">
                  <a16:creationId xmlns:a16="http://schemas.microsoft.com/office/drawing/2014/main" id="{60BC7FAE-226A-6D2C-68A7-0E57DA384070}"/>
                </a:ext>
              </a:extLst>
            </p:cNvPr>
            <p:cNvSpPr txBox="1"/>
            <p:nvPr/>
          </p:nvSpPr>
          <p:spPr>
            <a:xfrm>
              <a:off x="2811253" y="4457700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8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c.</a:t>
              </a:r>
              <a:endParaRPr lang="en-US" sz="2789" dirty="0">
                <a:latin typeface="Agrandir Narrow Black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239648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619404" y="4948751"/>
            <a:ext cx="8679183" cy="1827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99"/>
              </a:lnSpc>
            </a:pP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Jawabanmu</a:t>
            </a:r>
            <a:r>
              <a:rPr lang="en-US" sz="7262" dirty="0">
                <a:solidFill>
                  <a:srgbClr val="000000"/>
                </a:solidFill>
                <a:latin typeface="Foda Display"/>
              </a:rPr>
              <a:t> </a:t>
            </a: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Benar</a:t>
            </a:r>
            <a:endParaRPr lang="en-US" sz="7262" dirty="0">
              <a:solidFill>
                <a:srgbClr val="000000"/>
              </a:solidFill>
              <a:latin typeface="Foda Display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1028700" y="630915"/>
            <a:ext cx="16230600" cy="1094521"/>
            <a:chOff x="0" y="0"/>
            <a:chExt cx="4274726" cy="28826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4554200" y="950858"/>
            <a:ext cx="1188413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3200" dirty="0">
                <a:solidFill>
                  <a:srgbClr val="FFF2E5"/>
                </a:solidFill>
                <a:latin typeface="Agrandir Thin"/>
              </a:rPr>
              <a:t>Nilai.</a:t>
            </a:r>
          </a:p>
        </p:txBody>
      </p:sp>
      <p:grpSp>
        <p:nvGrpSpPr>
          <p:cNvPr id="34" name="Group 34"/>
          <p:cNvGrpSpPr/>
          <p:nvPr/>
        </p:nvGrpSpPr>
        <p:grpSpPr>
          <a:xfrm rot="5400000">
            <a:off x="16880823" y="7080946"/>
            <a:ext cx="378477" cy="378477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 rot="5400000">
            <a:off x="16880823" y="7630730"/>
            <a:ext cx="378477" cy="378477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 rot="5400000">
            <a:off x="16880823" y="8180513"/>
            <a:ext cx="378477" cy="378477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5873070" y="960859"/>
            <a:ext cx="119573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rgbClr val="EDA63A"/>
                </a:solidFill>
                <a:latin typeface="Agrandir Narrow Black"/>
              </a:rPr>
              <a:t>+ 10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D01FC807-1A9C-ADDB-0D51-9A003C63335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00" r="50000" b="16594"/>
          <a:stretch/>
        </p:blipFill>
        <p:spPr>
          <a:xfrm>
            <a:off x="4428779" y="3735659"/>
            <a:ext cx="2381250" cy="3191157"/>
          </a:xfrm>
          <a:prstGeom prst="rect">
            <a:avLst/>
          </a:prstGeom>
        </p:spPr>
      </p:pic>
      <p:pic>
        <p:nvPicPr>
          <p:cNvPr id="3" name="Picture 28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E310367E-7811-9791-40CA-594CE611C927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790" t="70472" r="48606" b="10210"/>
          <a:stretch>
            <a:fillRect/>
          </a:stretch>
        </p:blipFill>
        <p:spPr>
          <a:xfrm>
            <a:off x="8532930" y="8594813"/>
            <a:ext cx="1222139" cy="10444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81089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135795" y="3671049"/>
            <a:ext cx="8679183" cy="1827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99"/>
              </a:lnSpc>
            </a:pP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Jawabanmu</a:t>
            </a:r>
            <a:r>
              <a:rPr lang="en-US" sz="7262" dirty="0">
                <a:solidFill>
                  <a:srgbClr val="000000"/>
                </a:solidFill>
                <a:latin typeface="Foda Display"/>
              </a:rPr>
              <a:t> Salah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60766" y="6381635"/>
            <a:ext cx="15474634" cy="2176511"/>
            <a:chOff x="0" y="0"/>
            <a:chExt cx="1645096" cy="68026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45096" cy="680260"/>
            </a:xfrm>
            <a:custGeom>
              <a:avLst/>
              <a:gdLst/>
              <a:ahLst/>
              <a:cxnLst/>
              <a:rect l="l" t="t" r="r" b="b"/>
              <a:pathLst>
                <a:path w="1645096" h="680260">
                  <a:moveTo>
                    <a:pt x="32273" y="0"/>
                  </a:moveTo>
                  <a:lnTo>
                    <a:pt x="1612822" y="0"/>
                  </a:lnTo>
                  <a:cubicBezTo>
                    <a:pt x="1621382" y="0"/>
                    <a:pt x="1629590" y="3400"/>
                    <a:pt x="1635643" y="9453"/>
                  </a:cubicBezTo>
                  <a:cubicBezTo>
                    <a:pt x="1641695" y="15505"/>
                    <a:pt x="1645096" y="23714"/>
                    <a:pt x="1645096" y="32273"/>
                  </a:cubicBezTo>
                  <a:lnTo>
                    <a:pt x="1645096" y="647987"/>
                  </a:lnTo>
                  <a:cubicBezTo>
                    <a:pt x="1645096" y="665811"/>
                    <a:pt x="1630646" y="680260"/>
                    <a:pt x="1612822" y="680260"/>
                  </a:cubicBezTo>
                  <a:lnTo>
                    <a:pt x="32273" y="680260"/>
                  </a:lnTo>
                  <a:cubicBezTo>
                    <a:pt x="14449" y="680260"/>
                    <a:pt x="0" y="665811"/>
                    <a:pt x="0" y="647987"/>
                  </a:cubicBezTo>
                  <a:lnTo>
                    <a:pt x="0" y="32273"/>
                  </a:lnTo>
                  <a:cubicBezTo>
                    <a:pt x="0" y="23714"/>
                    <a:pt x="3400" y="15505"/>
                    <a:pt x="9453" y="9453"/>
                  </a:cubicBezTo>
                  <a:cubicBezTo>
                    <a:pt x="15505" y="3400"/>
                    <a:pt x="23714" y="0"/>
                    <a:pt x="3227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453128"/>
              </a:solidFill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5400000">
            <a:off x="4073924" y="4857327"/>
            <a:ext cx="930417" cy="3412421"/>
            <a:chOff x="0" y="0"/>
            <a:chExt cx="220021" cy="80695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0021" cy="806953"/>
            </a:xfrm>
            <a:custGeom>
              <a:avLst/>
              <a:gdLst/>
              <a:ahLst/>
              <a:cxnLst/>
              <a:rect l="l" t="t" r="r" b="b"/>
              <a:pathLst>
                <a:path w="220021" h="806953">
                  <a:moveTo>
                    <a:pt x="110010" y="0"/>
                  </a:moveTo>
                  <a:lnTo>
                    <a:pt x="110010" y="0"/>
                  </a:lnTo>
                  <a:cubicBezTo>
                    <a:pt x="139187" y="0"/>
                    <a:pt x="167168" y="11590"/>
                    <a:pt x="187799" y="32221"/>
                  </a:cubicBezTo>
                  <a:cubicBezTo>
                    <a:pt x="208430" y="52852"/>
                    <a:pt x="220021" y="80834"/>
                    <a:pt x="220021" y="110010"/>
                  </a:cubicBezTo>
                  <a:lnTo>
                    <a:pt x="220021" y="696943"/>
                  </a:lnTo>
                  <a:cubicBezTo>
                    <a:pt x="220021" y="726119"/>
                    <a:pt x="208430" y="754101"/>
                    <a:pt x="187799" y="774732"/>
                  </a:cubicBezTo>
                  <a:cubicBezTo>
                    <a:pt x="167168" y="795363"/>
                    <a:pt x="139187" y="806953"/>
                    <a:pt x="110010" y="806953"/>
                  </a:cubicBezTo>
                  <a:lnTo>
                    <a:pt x="110010" y="806953"/>
                  </a:lnTo>
                  <a:cubicBezTo>
                    <a:pt x="80834" y="806953"/>
                    <a:pt x="52852" y="795363"/>
                    <a:pt x="32221" y="774732"/>
                  </a:cubicBezTo>
                  <a:cubicBezTo>
                    <a:pt x="11590" y="754101"/>
                    <a:pt x="0" y="726119"/>
                    <a:pt x="0" y="696943"/>
                  </a:cubicBezTo>
                  <a:lnTo>
                    <a:pt x="0" y="110010"/>
                  </a:lnTo>
                  <a:cubicBezTo>
                    <a:pt x="0" y="80834"/>
                    <a:pt x="11590" y="52852"/>
                    <a:pt x="32221" y="32221"/>
                  </a:cubicBezTo>
                  <a:cubicBezTo>
                    <a:pt x="52852" y="11590"/>
                    <a:pt x="80834" y="0"/>
                    <a:pt x="110010" y="0"/>
                  </a:cubicBezTo>
                  <a:close/>
                </a:path>
              </a:pathLst>
            </a:custGeom>
            <a:solidFill>
              <a:srgbClr val="EDA63A"/>
            </a:solidFill>
            <a:ln>
              <a:noFill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3224060" y="6210300"/>
            <a:ext cx="2630145" cy="62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0"/>
              </a:lnSpc>
            </a:pPr>
            <a:r>
              <a:rPr lang="en-US" sz="3707" dirty="0" err="1">
                <a:solidFill>
                  <a:srgbClr val="000000"/>
                </a:solidFill>
                <a:latin typeface="Agrandir Narrow Black"/>
              </a:rPr>
              <a:t>Penjelasan</a:t>
            </a:r>
            <a:endParaRPr lang="en-US" sz="3707" dirty="0">
              <a:solidFill>
                <a:srgbClr val="000000"/>
              </a:solidFill>
              <a:latin typeface="Agrandir Narrow Black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2062762" y="7211441"/>
            <a:ext cx="13470642" cy="6177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52425" marR="93345" algn="ctr">
              <a:lnSpc>
                <a:spcPct val="115000"/>
              </a:lnSpc>
            </a:pP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Kopi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Toraja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Sulawesi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memiliki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bentuk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biji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lebih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kecil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lebih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mengkilap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licin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pada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kulit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bijinya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Meskipun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memiliki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cita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rasa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asam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kopi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Toraja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memilki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aroma </a:t>
            </a:r>
            <a:r>
              <a:rPr lang="en-US" sz="1800" i="1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earthy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yang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khas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ID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1028700" y="630915"/>
            <a:ext cx="16230600" cy="1094521"/>
            <a:chOff x="0" y="0"/>
            <a:chExt cx="4274726" cy="28826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4554200" y="950858"/>
            <a:ext cx="1188413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3200" dirty="0">
                <a:solidFill>
                  <a:srgbClr val="FFF2E5"/>
                </a:solidFill>
                <a:latin typeface="Agrandir Thin"/>
              </a:rPr>
              <a:t>Nilai.</a:t>
            </a:r>
          </a:p>
        </p:txBody>
      </p:sp>
      <p:grpSp>
        <p:nvGrpSpPr>
          <p:cNvPr id="34" name="Group 34"/>
          <p:cNvGrpSpPr/>
          <p:nvPr/>
        </p:nvGrpSpPr>
        <p:grpSpPr>
          <a:xfrm rot="5400000">
            <a:off x="16880823" y="7080946"/>
            <a:ext cx="378477" cy="378477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 rot="5400000">
            <a:off x="16880823" y="7630730"/>
            <a:ext cx="378477" cy="378477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 rot="5400000">
            <a:off x="16880823" y="8180513"/>
            <a:ext cx="378477" cy="378477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5873070" y="960859"/>
            <a:ext cx="119573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rgbClr val="EDA63A"/>
                </a:solidFill>
                <a:latin typeface="Agrandir Narrow Black"/>
              </a:rPr>
              <a:t>+ 0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53440B9-A1E7-F7E4-57BF-88FDEBFD0B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6752" r="8565" b="14372"/>
          <a:stretch/>
        </p:blipFill>
        <p:spPr>
          <a:xfrm>
            <a:off x="5410200" y="2550832"/>
            <a:ext cx="1973369" cy="3280197"/>
          </a:xfrm>
          <a:prstGeom prst="rect">
            <a:avLst/>
          </a:prstGeom>
        </p:spPr>
      </p:pic>
      <p:pic>
        <p:nvPicPr>
          <p:cNvPr id="3" name="Picture 28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75D76DCC-6E58-C9C1-604F-99728708F26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790" t="70472" r="48606" b="10210"/>
          <a:stretch>
            <a:fillRect/>
          </a:stretch>
        </p:blipFill>
        <p:spPr>
          <a:xfrm rot="10800000">
            <a:off x="8532930" y="8594813"/>
            <a:ext cx="1222139" cy="10444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0189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31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24000" y="1251407"/>
            <a:ext cx="10210800" cy="13774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258"/>
              </a:lnSpc>
            </a:pPr>
            <a:r>
              <a:rPr lang="en-US" sz="10056" dirty="0">
                <a:solidFill>
                  <a:srgbClr val="FFF2E5"/>
                </a:solidFill>
                <a:latin typeface="Foda Display"/>
              </a:rPr>
              <a:t>KD &amp; </a:t>
            </a:r>
            <a:r>
              <a:rPr lang="en-US" sz="10056" dirty="0" err="1">
                <a:solidFill>
                  <a:srgbClr val="FFF2E5"/>
                </a:solidFill>
                <a:latin typeface="Foda Display"/>
              </a:rPr>
              <a:t>Indikator</a:t>
            </a:r>
            <a:endParaRPr lang="en-US" sz="10056" dirty="0">
              <a:solidFill>
                <a:srgbClr val="FFF2E5"/>
              </a:solidFill>
              <a:latin typeface="Foda Display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4153750" y="3282073"/>
            <a:ext cx="4013711" cy="5559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dirty="0" err="1">
                <a:solidFill>
                  <a:srgbClr val="EDA63A"/>
                </a:solidFill>
                <a:latin typeface="Foda Display" panose="020B0604020202020204" charset="-78"/>
                <a:cs typeface="Foda Display" panose="020B0604020202020204" charset="-78"/>
              </a:rPr>
              <a:t>Kompetensi</a:t>
            </a:r>
            <a:r>
              <a:rPr lang="en-US" sz="3199" dirty="0">
                <a:solidFill>
                  <a:srgbClr val="EDA63A"/>
                </a:solidFill>
                <a:latin typeface="Foda Display" panose="020B0604020202020204" charset="-78"/>
                <a:cs typeface="Foda Display" panose="020B0604020202020204" charset="-78"/>
              </a:rPr>
              <a:t> Dasar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520689" y="6048045"/>
            <a:ext cx="3279835" cy="555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dirty="0" err="1">
                <a:solidFill>
                  <a:srgbClr val="EDA63A"/>
                </a:solidFill>
                <a:latin typeface="Foda Display" panose="020B0604020202020204" charset="-78"/>
                <a:cs typeface="Foda Display" panose="020B0604020202020204" charset="-78"/>
              </a:rPr>
              <a:t>Indikator</a:t>
            </a:r>
            <a:endParaRPr lang="en-US" sz="3199" dirty="0">
              <a:solidFill>
                <a:srgbClr val="EDA63A"/>
              </a:solidFill>
              <a:latin typeface="Foda Display" panose="020B0604020202020204" charset="-78"/>
              <a:cs typeface="Foda Display" panose="020B0604020202020204" charset="-78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181758" y="4034788"/>
            <a:ext cx="7957697" cy="723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200" dirty="0" err="1">
                <a:solidFill>
                  <a:srgbClr val="FFF2E5"/>
                </a:solidFill>
                <a:latin typeface="Agrandir Thin"/>
              </a:rPr>
              <a:t>Menjelaskan</a:t>
            </a:r>
            <a:r>
              <a:rPr lang="en-US" sz="2200" dirty="0">
                <a:solidFill>
                  <a:srgbClr val="FFF2E5"/>
                </a:solidFill>
                <a:latin typeface="Agrandir Thin"/>
              </a:rPr>
              <a:t> </a:t>
            </a:r>
            <a:r>
              <a:rPr lang="en-US" sz="2200" dirty="0" err="1">
                <a:solidFill>
                  <a:srgbClr val="FFF2E5"/>
                </a:solidFill>
                <a:latin typeface="Agrandir Thin"/>
              </a:rPr>
              <a:t>tentang</a:t>
            </a:r>
            <a:r>
              <a:rPr lang="en-US" sz="2200" dirty="0">
                <a:solidFill>
                  <a:srgbClr val="FFF2E5"/>
                </a:solidFill>
                <a:latin typeface="Agrandir Thin"/>
              </a:rPr>
              <a:t> </a:t>
            </a:r>
            <a:r>
              <a:rPr lang="en-US" sz="2200" dirty="0" err="1">
                <a:solidFill>
                  <a:srgbClr val="FFF2E5"/>
                </a:solidFill>
                <a:latin typeface="Agrandir Thin"/>
              </a:rPr>
              <a:t>ragam</a:t>
            </a:r>
            <a:r>
              <a:rPr lang="en-US" sz="2200" dirty="0">
                <a:solidFill>
                  <a:srgbClr val="FFF2E5"/>
                </a:solidFill>
                <a:latin typeface="Agrandir Thin"/>
              </a:rPr>
              <a:t> </a:t>
            </a:r>
            <a:r>
              <a:rPr lang="en-US" sz="2200" dirty="0" err="1">
                <a:solidFill>
                  <a:srgbClr val="FFF2E5"/>
                </a:solidFill>
                <a:latin typeface="Agrandir Thin"/>
              </a:rPr>
              <a:t>jenis</a:t>
            </a:r>
            <a:r>
              <a:rPr lang="en-US" sz="2200" dirty="0">
                <a:solidFill>
                  <a:srgbClr val="FFF2E5"/>
                </a:solidFill>
                <a:latin typeface="Agrandir Thin"/>
              </a:rPr>
              <a:t> kopi </a:t>
            </a:r>
            <a:r>
              <a:rPr lang="en-US" sz="2200" dirty="0" err="1">
                <a:solidFill>
                  <a:srgbClr val="FFF2E5"/>
                </a:solidFill>
                <a:latin typeface="Agrandir Thin"/>
              </a:rPr>
              <a:t>nusantara</a:t>
            </a:r>
            <a:r>
              <a:rPr lang="en-US" sz="2200" dirty="0">
                <a:solidFill>
                  <a:srgbClr val="FFF2E5"/>
                </a:solidFill>
                <a:latin typeface="Agrandir Thin"/>
              </a:rPr>
              <a:t>, </a:t>
            </a:r>
            <a:r>
              <a:rPr lang="en-US" sz="2200" dirty="0" err="1">
                <a:solidFill>
                  <a:srgbClr val="FFF2E5"/>
                </a:solidFill>
                <a:latin typeface="Agrandir Thin"/>
              </a:rPr>
              <a:t>ciri</a:t>
            </a:r>
            <a:r>
              <a:rPr lang="en-US" sz="2200" dirty="0">
                <a:solidFill>
                  <a:srgbClr val="FFF2E5"/>
                </a:solidFill>
                <a:latin typeface="Agrandir Thin"/>
              </a:rPr>
              <a:t> </a:t>
            </a:r>
            <a:r>
              <a:rPr lang="en-US" sz="2200" dirty="0" err="1">
                <a:solidFill>
                  <a:srgbClr val="FFF2E5"/>
                </a:solidFill>
                <a:latin typeface="Agrandir Thin"/>
              </a:rPr>
              <a:t>khas</a:t>
            </a:r>
            <a:r>
              <a:rPr lang="en-US" sz="2200" dirty="0">
                <a:solidFill>
                  <a:srgbClr val="FFF2E5"/>
                </a:solidFill>
                <a:latin typeface="Agrandir Thin"/>
              </a:rPr>
              <a:t> kopi Nusantara dan </a:t>
            </a:r>
            <a:r>
              <a:rPr lang="en-US" sz="2200" dirty="0" err="1">
                <a:solidFill>
                  <a:srgbClr val="FFF2E5"/>
                </a:solidFill>
                <a:latin typeface="Agrandir Thin"/>
              </a:rPr>
              <a:t>persebaran</a:t>
            </a:r>
            <a:r>
              <a:rPr lang="en-US" sz="2200" dirty="0">
                <a:solidFill>
                  <a:srgbClr val="FFF2E5"/>
                </a:solidFill>
                <a:latin typeface="Agrandir Thin"/>
              </a:rPr>
              <a:t> kopi di Nusantara.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710303" y="6800760"/>
            <a:ext cx="7957697" cy="1466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 algn="just">
              <a:lnSpc>
                <a:spcPts val="2940"/>
              </a:lnSpc>
              <a:buAutoNum type="arabicPeriod"/>
            </a:pPr>
            <a:r>
              <a:rPr lang="en-US" sz="2200" dirty="0" err="1">
                <a:solidFill>
                  <a:srgbClr val="FFF2E5"/>
                </a:solidFill>
                <a:latin typeface="Agrandir Thin"/>
              </a:rPr>
              <a:t>Menyebutkan</a:t>
            </a:r>
            <a:r>
              <a:rPr lang="en-US" sz="2200" dirty="0">
                <a:solidFill>
                  <a:srgbClr val="FFF2E5"/>
                </a:solidFill>
                <a:latin typeface="Agrandir Thin"/>
              </a:rPr>
              <a:t> </a:t>
            </a:r>
            <a:r>
              <a:rPr lang="en-US" sz="2200" dirty="0" err="1">
                <a:solidFill>
                  <a:srgbClr val="FFF2E5"/>
                </a:solidFill>
                <a:latin typeface="Agrandir Thin"/>
              </a:rPr>
              <a:t>ragam</a:t>
            </a:r>
            <a:r>
              <a:rPr lang="en-US" sz="2200" dirty="0">
                <a:solidFill>
                  <a:srgbClr val="FFF2E5"/>
                </a:solidFill>
                <a:latin typeface="Agrandir Thin"/>
              </a:rPr>
              <a:t> </a:t>
            </a:r>
            <a:r>
              <a:rPr lang="en-US" sz="2200" dirty="0" err="1">
                <a:solidFill>
                  <a:srgbClr val="FFF2E5"/>
                </a:solidFill>
                <a:latin typeface="Agrandir Thin"/>
              </a:rPr>
              <a:t>jenis</a:t>
            </a:r>
            <a:r>
              <a:rPr lang="en-US" sz="2200" dirty="0">
                <a:solidFill>
                  <a:srgbClr val="FFF2E5"/>
                </a:solidFill>
                <a:latin typeface="Agrandir Thin"/>
              </a:rPr>
              <a:t> kopi Nusantara</a:t>
            </a:r>
          </a:p>
          <a:p>
            <a:pPr marL="457200" indent="-457200" algn="just">
              <a:lnSpc>
                <a:spcPts val="2940"/>
              </a:lnSpc>
              <a:buAutoNum type="arabicPeriod"/>
            </a:pPr>
            <a:r>
              <a:rPr lang="en-US" sz="2200" dirty="0" err="1">
                <a:solidFill>
                  <a:srgbClr val="FFF2E5"/>
                </a:solidFill>
                <a:latin typeface="Agrandir Thin"/>
              </a:rPr>
              <a:t>Mendeskripsikan</a:t>
            </a:r>
            <a:r>
              <a:rPr lang="en-US" sz="2200" dirty="0">
                <a:solidFill>
                  <a:srgbClr val="FFF2E5"/>
                </a:solidFill>
                <a:latin typeface="Agrandir Thin"/>
              </a:rPr>
              <a:t> </a:t>
            </a:r>
            <a:r>
              <a:rPr lang="en-US" sz="2200" dirty="0" err="1">
                <a:solidFill>
                  <a:srgbClr val="FFF2E5"/>
                </a:solidFill>
                <a:latin typeface="Agrandir Thin"/>
              </a:rPr>
              <a:t>karakteristik</a:t>
            </a:r>
            <a:r>
              <a:rPr lang="en-US" sz="2200" dirty="0">
                <a:solidFill>
                  <a:srgbClr val="FFF2E5"/>
                </a:solidFill>
                <a:latin typeface="Agrandir Thin"/>
              </a:rPr>
              <a:t> kopi Nusantara</a:t>
            </a:r>
          </a:p>
          <a:p>
            <a:pPr marL="457200" indent="-457200" algn="just">
              <a:lnSpc>
                <a:spcPts val="2940"/>
              </a:lnSpc>
              <a:buAutoNum type="arabicPeriod"/>
            </a:pPr>
            <a:r>
              <a:rPr lang="en-US" sz="2200" dirty="0" err="1">
                <a:solidFill>
                  <a:srgbClr val="FFF2E5"/>
                </a:solidFill>
                <a:latin typeface="Agrandir Thin"/>
              </a:rPr>
              <a:t>Menjelaskan</a:t>
            </a:r>
            <a:r>
              <a:rPr lang="en-US" sz="2200" dirty="0">
                <a:solidFill>
                  <a:srgbClr val="FFF2E5"/>
                </a:solidFill>
                <a:latin typeface="Agrandir Thin"/>
              </a:rPr>
              <a:t> </a:t>
            </a:r>
            <a:r>
              <a:rPr lang="en-US" sz="2200" dirty="0" err="1">
                <a:solidFill>
                  <a:srgbClr val="FFF2E5"/>
                </a:solidFill>
                <a:latin typeface="Agrandir Thin"/>
              </a:rPr>
              <a:t>persebaran</a:t>
            </a:r>
            <a:r>
              <a:rPr lang="en-US" sz="2200" dirty="0">
                <a:solidFill>
                  <a:srgbClr val="FFF2E5"/>
                </a:solidFill>
                <a:latin typeface="Agrandir Thin"/>
              </a:rPr>
              <a:t> </a:t>
            </a:r>
            <a:r>
              <a:rPr lang="en-US" sz="2200" dirty="0" err="1">
                <a:solidFill>
                  <a:srgbClr val="FFF2E5"/>
                </a:solidFill>
                <a:latin typeface="Agrandir Thin"/>
              </a:rPr>
              <a:t>jenis</a:t>
            </a:r>
            <a:r>
              <a:rPr lang="en-US" sz="2200" dirty="0">
                <a:solidFill>
                  <a:srgbClr val="FFF2E5"/>
                </a:solidFill>
                <a:latin typeface="Agrandir Thin"/>
              </a:rPr>
              <a:t> kopi di Nusantara</a:t>
            </a:r>
          </a:p>
          <a:p>
            <a:pPr marL="457200" indent="-457200" algn="just">
              <a:lnSpc>
                <a:spcPts val="2940"/>
              </a:lnSpc>
              <a:buAutoNum type="arabicPeriod"/>
            </a:pPr>
            <a:endParaRPr lang="en-US" sz="2200" dirty="0">
              <a:solidFill>
                <a:srgbClr val="FFF2E5"/>
              </a:solidFill>
              <a:latin typeface="Agrandir Thin"/>
            </a:endParaRP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 r="64584"/>
          <a:stretch>
            <a:fillRect/>
          </a:stretch>
        </p:blipFill>
        <p:spPr>
          <a:xfrm>
            <a:off x="12823262" y="0"/>
            <a:ext cx="5464738" cy="10287000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10346163" y="7474734"/>
            <a:ext cx="4954198" cy="4954198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33350">
              <a:solidFill>
                <a:srgbClr val="EDA63A"/>
              </a:solidFill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pic>
        <p:nvPicPr>
          <p:cNvPr id="9" name="Picture 8" descr="A picture containing keyboard&#10;&#10;Description automatically generated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81B597C7-79A9-D9D9-9778-B52E7DAF335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0350" r="29645" b="31327"/>
          <a:stretch/>
        </p:blipFill>
        <p:spPr>
          <a:xfrm>
            <a:off x="15925800" y="8749202"/>
            <a:ext cx="1131118" cy="1018193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t="5000" b="500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849036"/>
            <a:ext cx="16230600" cy="8409264"/>
            <a:chOff x="0" y="0"/>
            <a:chExt cx="4274726" cy="22147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4786"/>
            </a:xfrm>
            <a:custGeom>
              <a:avLst/>
              <a:gdLst/>
              <a:ahLst/>
              <a:cxnLst/>
              <a:rect l="l" t="t" r="r" b="b"/>
              <a:pathLst>
                <a:path w="4274726" h="221478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90459"/>
                  </a:lnTo>
                  <a:cubicBezTo>
                    <a:pt x="4274726" y="2196911"/>
                    <a:pt x="4272163" y="2203098"/>
                    <a:pt x="4267601" y="2207660"/>
                  </a:cubicBezTo>
                  <a:cubicBezTo>
                    <a:pt x="4263039" y="2212223"/>
                    <a:pt x="4256851" y="2214786"/>
                    <a:pt x="4250399" y="2214786"/>
                  </a:cubicBezTo>
                  <a:lnTo>
                    <a:pt x="24327" y="2214786"/>
                  </a:lnTo>
                  <a:cubicBezTo>
                    <a:pt x="10891" y="2214786"/>
                    <a:pt x="0" y="2203894"/>
                    <a:pt x="0" y="2190459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2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241653" y="1866900"/>
            <a:ext cx="14123247" cy="1836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</a:pPr>
            <a:r>
              <a:rPr lang="en-ID" sz="53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Bagaimana</a:t>
            </a:r>
            <a:r>
              <a:rPr lang="en-ID" sz="53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ID" sz="53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cita</a:t>
            </a:r>
            <a:r>
              <a:rPr lang="en-ID" sz="53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rasa </a:t>
            </a:r>
            <a:r>
              <a:rPr lang="en-ID" sz="53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khas</a:t>
            </a:r>
            <a:r>
              <a:rPr lang="en-ID" sz="53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yang </a:t>
            </a:r>
            <a:r>
              <a:rPr lang="en-ID" sz="53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dimiliki</a:t>
            </a:r>
            <a:r>
              <a:rPr lang="en-ID" sz="53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kopi </a:t>
            </a:r>
            <a:r>
              <a:rPr lang="en-ID" sz="5350" dirty="0" err="1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Gayo</a:t>
            </a:r>
            <a:r>
              <a:rPr lang="en-ID" sz="5350" dirty="0">
                <a:solidFill>
                  <a:srgbClr val="000000"/>
                </a:solidFill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....</a:t>
            </a:r>
            <a:endParaRPr lang="en-ID" sz="53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680071" y="4415480"/>
            <a:ext cx="12423535" cy="99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  <a:buClr>
                <a:srgbClr val="202124"/>
              </a:buClr>
            </a:pP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Cita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rasa kopi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Gayo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sendiri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terasa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lebih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manis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tingkat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keasaman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rendah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1028700" y="8711039"/>
            <a:ext cx="16230600" cy="1094521"/>
            <a:chOff x="0" y="0"/>
            <a:chExt cx="4274726" cy="28826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480215" y="481439"/>
            <a:ext cx="3779085" cy="1094521"/>
            <a:chOff x="0" y="0"/>
            <a:chExt cx="995314" cy="28826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95314" cy="288269"/>
            </a:xfrm>
            <a:custGeom>
              <a:avLst/>
              <a:gdLst/>
              <a:ahLst/>
              <a:cxnLst/>
              <a:rect l="l" t="t" r="r" b="b"/>
              <a:pathLst>
                <a:path w="995314" h="288269">
                  <a:moveTo>
                    <a:pt x="51216" y="0"/>
                  </a:moveTo>
                  <a:lnTo>
                    <a:pt x="944099" y="0"/>
                  </a:lnTo>
                  <a:cubicBezTo>
                    <a:pt x="972384" y="0"/>
                    <a:pt x="995314" y="22930"/>
                    <a:pt x="995314" y="51216"/>
                  </a:cubicBezTo>
                  <a:lnTo>
                    <a:pt x="995314" y="237053"/>
                  </a:lnTo>
                  <a:cubicBezTo>
                    <a:pt x="995314" y="265339"/>
                    <a:pt x="972384" y="288269"/>
                    <a:pt x="944099" y="288269"/>
                  </a:cubicBezTo>
                  <a:lnTo>
                    <a:pt x="51216" y="288269"/>
                  </a:lnTo>
                  <a:cubicBezTo>
                    <a:pt x="22930" y="288269"/>
                    <a:pt x="0" y="265339"/>
                    <a:pt x="0" y="237053"/>
                  </a:cubicBezTo>
                  <a:lnTo>
                    <a:pt x="0" y="51216"/>
                  </a:lnTo>
                  <a:cubicBezTo>
                    <a:pt x="0" y="22930"/>
                    <a:pt x="22930" y="0"/>
                    <a:pt x="51216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4990967" y="608795"/>
            <a:ext cx="823371" cy="687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20"/>
              </a:lnSpc>
            </a:pPr>
            <a:r>
              <a:rPr lang="en-US" sz="3443">
                <a:solidFill>
                  <a:srgbClr val="000000"/>
                </a:solidFill>
                <a:latin typeface="Agrandir Thin"/>
              </a:rPr>
              <a:t>No.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5774985" y="608795"/>
            <a:ext cx="328621" cy="580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20"/>
              </a:lnSpc>
            </a:pPr>
            <a:r>
              <a:rPr lang="en-US" sz="3443" dirty="0">
                <a:solidFill>
                  <a:srgbClr val="000000"/>
                </a:solidFill>
                <a:latin typeface="Agrandir Narrow Black"/>
              </a:rPr>
              <a:t>9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3680071" y="5491898"/>
            <a:ext cx="12423535" cy="99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  <a:buClr>
                <a:srgbClr val="202124"/>
              </a:buClr>
            </a:pP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Cita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rasa kopi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Gayo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sendiri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terasa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lebih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manis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tingkat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keasaman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tinggi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3680071" y="6583165"/>
            <a:ext cx="12094914" cy="99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fontAlgn="base">
              <a:lnSpc>
                <a:spcPct val="115000"/>
              </a:lnSpc>
              <a:buClr>
                <a:srgbClr val="202124"/>
              </a:buClr>
            </a:pP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Cita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rasa kopi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Gayo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sendiri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terasa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lebih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pahit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tingkat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keasaman</a:t>
            </a:r>
            <a:r>
              <a:rPr lang="en-US" sz="291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1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rendah</a:t>
            </a:r>
            <a:endParaRPr lang="en-ID" sz="291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" name="Picture 30">
            <a:hlinkClick r:id="rId5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 rotWithShape="1">
          <a:blip r:embed="rId7"/>
          <a:srcRect l="50692" t="70472" r="28200" b="10210"/>
          <a:stretch/>
        </p:blipFill>
        <p:spPr>
          <a:xfrm>
            <a:off x="15697200" y="8705674"/>
            <a:ext cx="1141312" cy="1044487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275EA784-C381-9D64-6364-BA82CF5DCDEA}"/>
              </a:ext>
            </a:extLst>
          </p:cNvPr>
          <p:cNvGrpSpPr/>
          <p:nvPr/>
        </p:nvGrpSpPr>
        <p:grpSpPr>
          <a:xfrm>
            <a:off x="2775053" y="4388118"/>
            <a:ext cx="753413" cy="720428"/>
            <a:chOff x="2775053" y="4388118"/>
            <a:chExt cx="753413" cy="720428"/>
          </a:xfrm>
        </p:grpSpPr>
        <p:grpSp>
          <p:nvGrpSpPr>
            <p:cNvPr id="32" name="Group 14">
              <a:extLst>
                <a:ext uri="{FF2B5EF4-FFF2-40B4-BE49-F238E27FC236}">
                  <a16:creationId xmlns:a16="http://schemas.microsoft.com/office/drawing/2014/main" id="{3A48ABE3-7947-55BE-CB11-3043D06E1F3A}"/>
                </a:ext>
              </a:extLst>
            </p:cNvPr>
            <p:cNvGrpSpPr/>
            <p:nvPr/>
          </p:nvGrpSpPr>
          <p:grpSpPr>
            <a:xfrm>
              <a:off x="2775053" y="4388118"/>
              <a:ext cx="720428" cy="720428"/>
              <a:chOff x="0" y="0"/>
              <a:chExt cx="812800" cy="812800"/>
            </a:xfrm>
          </p:grpSpPr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C241D4BE-E315-06E5-5784-12C411938537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35" name="TextBox 16">
                <a:extLst>
                  <a:ext uri="{FF2B5EF4-FFF2-40B4-BE49-F238E27FC236}">
                    <a16:creationId xmlns:a16="http://schemas.microsoft.com/office/drawing/2014/main" id="{C18B5A93-691D-6E07-D43E-CEA9C6BCB08A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33" name="TextBox 17">
              <a:extLst>
                <a:ext uri="{FF2B5EF4-FFF2-40B4-BE49-F238E27FC236}">
                  <a16:creationId xmlns:a16="http://schemas.microsoft.com/office/drawing/2014/main" id="{CA335836-02DB-E89E-D5D9-F9571F7443CD}"/>
                </a:ext>
              </a:extLst>
            </p:cNvPr>
            <p:cNvSpPr txBox="1"/>
            <p:nvPr/>
          </p:nvSpPr>
          <p:spPr>
            <a:xfrm>
              <a:off x="2811253" y="4457700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8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a.</a:t>
              </a:r>
              <a:endParaRPr lang="en-US" sz="2789" dirty="0">
                <a:latin typeface="Agrandir Narrow Black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B4AEE15-EEC1-88DD-7155-3F73D10C2ECD}"/>
              </a:ext>
            </a:extLst>
          </p:cNvPr>
          <p:cNvGrpSpPr/>
          <p:nvPr/>
        </p:nvGrpSpPr>
        <p:grpSpPr>
          <a:xfrm>
            <a:off x="2775053" y="5483433"/>
            <a:ext cx="753413" cy="720428"/>
            <a:chOff x="2775053" y="5403185"/>
            <a:chExt cx="753413" cy="720428"/>
          </a:xfrm>
        </p:grpSpPr>
        <p:grpSp>
          <p:nvGrpSpPr>
            <p:cNvPr id="37" name="Group 20">
              <a:extLst>
                <a:ext uri="{FF2B5EF4-FFF2-40B4-BE49-F238E27FC236}">
                  <a16:creationId xmlns:a16="http://schemas.microsoft.com/office/drawing/2014/main" id="{286047AA-C6A7-62D1-4C57-EC8E89AE97D4}"/>
                </a:ext>
              </a:extLst>
            </p:cNvPr>
            <p:cNvGrpSpPr/>
            <p:nvPr/>
          </p:nvGrpSpPr>
          <p:grpSpPr>
            <a:xfrm>
              <a:off x="2775053" y="5403185"/>
              <a:ext cx="720428" cy="720428"/>
              <a:chOff x="0" y="0"/>
              <a:chExt cx="812800" cy="812800"/>
            </a:xfrm>
          </p:grpSpPr>
          <p:sp>
            <p:nvSpPr>
              <p:cNvPr id="39" name="Freeform 21">
                <a:extLst>
                  <a:ext uri="{FF2B5EF4-FFF2-40B4-BE49-F238E27FC236}">
                    <a16:creationId xmlns:a16="http://schemas.microsoft.com/office/drawing/2014/main" id="{EBE8DCA9-9D53-8572-AA8F-17C1D236ECFB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40" name="TextBox 22">
                <a:extLst>
                  <a:ext uri="{FF2B5EF4-FFF2-40B4-BE49-F238E27FC236}">
                    <a16:creationId xmlns:a16="http://schemas.microsoft.com/office/drawing/2014/main" id="{2C133184-2851-3B82-A30B-FD119AF36702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38" name="TextBox 23">
              <a:extLst>
                <a:ext uri="{FF2B5EF4-FFF2-40B4-BE49-F238E27FC236}">
                  <a16:creationId xmlns:a16="http://schemas.microsoft.com/office/drawing/2014/main" id="{3526AF46-D994-5EBF-4E26-AA980F80E91B}"/>
                </a:ext>
              </a:extLst>
            </p:cNvPr>
            <p:cNvSpPr txBox="1"/>
            <p:nvPr/>
          </p:nvSpPr>
          <p:spPr>
            <a:xfrm>
              <a:off x="2811253" y="5472767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8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b.</a:t>
              </a:r>
              <a:endParaRPr lang="en-US" sz="2789" dirty="0">
                <a:latin typeface="Agrandir Narrow Black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0AF8828-3155-DAC6-466C-C081C5DA8E3F}"/>
              </a:ext>
            </a:extLst>
          </p:cNvPr>
          <p:cNvGrpSpPr/>
          <p:nvPr/>
        </p:nvGrpSpPr>
        <p:grpSpPr>
          <a:xfrm>
            <a:off x="2793152" y="6561366"/>
            <a:ext cx="753413" cy="720428"/>
            <a:chOff x="2775053" y="4388118"/>
            <a:chExt cx="753413" cy="720428"/>
          </a:xfrm>
        </p:grpSpPr>
        <p:grpSp>
          <p:nvGrpSpPr>
            <p:cNvPr id="42" name="Group 14">
              <a:extLst>
                <a:ext uri="{FF2B5EF4-FFF2-40B4-BE49-F238E27FC236}">
                  <a16:creationId xmlns:a16="http://schemas.microsoft.com/office/drawing/2014/main" id="{68E2712C-F535-1FD6-6CDE-0CB50FCEEA54}"/>
                </a:ext>
              </a:extLst>
            </p:cNvPr>
            <p:cNvGrpSpPr/>
            <p:nvPr/>
          </p:nvGrpSpPr>
          <p:grpSpPr>
            <a:xfrm>
              <a:off x="2775053" y="4388118"/>
              <a:ext cx="720428" cy="720428"/>
              <a:chOff x="0" y="0"/>
              <a:chExt cx="812800" cy="812800"/>
            </a:xfrm>
          </p:grpSpPr>
          <p:sp>
            <p:nvSpPr>
              <p:cNvPr id="44" name="Freeform 15">
                <a:extLst>
                  <a:ext uri="{FF2B5EF4-FFF2-40B4-BE49-F238E27FC236}">
                    <a16:creationId xmlns:a16="http://schemas.microsoft.com/office/drawing/2014/main" id="{38615035-A941-E852-9969-62D7575C0EB5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45" name="TextBox 16">
                <a:extLst>
                  <a:ext uri="{FF2B5EF4-FFF2-40B4-BE49-F238E27FC236}">
                    <a16:creationId xmlns:a16="http://schemas.microsoft.com/office/drawing/2014/main" id="{9562E83E-3A49-7B52-37BE-CD736C8BD86F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43" name="TextBox 17">
              <a:extLst>
                <a:ext uri="{FF2B5EF4-FFF2-40B4-BE49-F238E27FC236}">
                  <a16:creationId xmlns:a16="http://schemas.microsoft.com/office/drawing/2014/main" id="{60BC7FAE-226A-6D2C-68A7-0E57DA384070}"/>
                </a:ext>
              </a:extLst>
            </p:cNvPr>
            <p:cNvSpPr txBox="1"/>
            <p:nvPr/>
          </p:nvSpPr>
          <p:spPr>
            <a:xfrm>
              <a:off x="2811253" y="4457700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9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c.</a:t>
              </a:r>
              <a:endParaRPr lang="en-US" sz="2789" dirty="0">
                <a:latin typeface="Agrandir Narrow Black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223824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619404" y="4948751"/>
            <a:ext cx="8679183" cy="1827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99"/>
              </a:lnSpc>
            </a:pP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Jawabanmu</a:t>
            </a:r>
            <a:r>
              <a:rPr lang="en-US" sz="7262" dirty="0">
                <a:solidFill>
                  <a:srgbClr val="000000"/>
                </a:solidFill>
                <a:latin typeface="Foda Display"/>
              </a:rPr>
              <a:t> </a:t>
            </a: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Benar</a:t>
            </a:r>
            <a:endParaRPr lang="en-US" sz="7262" dirty="0">
              <a:solidFill>
                <a:srgbClr val="000000"/>
              </a:solidFill>
              <a:latin typeface="Foda Display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1028700" y="630915"/>
            <a:ext cx="16230600" cy="1094521"/>
            <a:chOff x="0" y="0"/>
            <a:chExt cx="4274726" cy="28826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4554200" y="950858"/>
            <a:ext cx="1188413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3200" dirty="0">
                <a:solidFill>
                  <a:srgbClr val="FFF2E5"/>
                </a:solidFill>
                <a:latin typeface="Agrandir Thin"/>
              </a:rPr>
              <a:t>Nilai.</a:t>
            </a:r>
          </a:p>
        </p:txBody>
      </p:sp>
      <p:grpSp>
        <p:nvGrpSpPr>
          <p:cNvPr id="34" name="Group 34"/>
          <p:cNvGrpSpPr/>
          <p:nvPr/>
        </p:nvGrpSpPr>
        <p:grpSpPr>
          <a:xfrm rot="5400000">
            <a:off x="16880823" y="7080946"/>
            <a:ext cx="378477" cy="378477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 rot="5400000">
            <a:off x="16880823" y="7630730"/>
            <a:ext cx="378477" cy="378477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 rot="5400000">
            <a:off x="16880823" y="8180513"/>
            <a:ext cx="378477" cy="378477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5873070" y="960859"/>
            <a:ext cx="119573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rgbClr val="EDA63A"/>
                </a:solidFill>
                <a:latin typeface="Agrandir Narrow Black"/>
              </a:rPr>
              <a:t>+ 10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D01FC807-1A9C-ADDB-0D51-9A003C63335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00" r="50000" b="16594"/>
          <a:stretch/>
        </p:blipFill>
        <p:spPr>
          <a:xfrm>
            <a:off x="4428779" y="3735659"/>
            <a:ext cx="2381250" cy="3191157"/>
          </a:xfrm>
          <a:prstGeom prst="rect">
            <a:avLst/>
          </a:prstGeom>
        </p:spPr>
      </p:pic>
      <p:pic>
        <p:nvPicPr>
          <p:cNvPr id="3" name="Picture 28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5FDA7F6C-1CE6-9FA1-5472-3915D8E3DBC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790" t="70472" r="48606" b="10210"/>
          <a:stretch>
            <a:fillRect/>
          </a:stretch>
        </p:blipFill>
        <p:spPr>
          <a:xfrm>
            <a:off x="8532930" y="8594813"/>
            <a:ext cx="1222139" cy="10444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38382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135795" y="3671049"/>
            <a:ext cx="8679183" cy="1827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99"/>
              </a:lnSpc>
            </a:pP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Jawabanmu</a:t>
            </a:r>
            <a:r>
              <a:rPr lang="en-US" sz="7262" dirty="0">
                <a:solidFill>
                  <a:srgbClr val="000000"/>
                </a:solidFill>
                <a:latin typeface="Foda Display"/>
              </a:rPr>
              <a:t> Salah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60766" y="6381635"/>
            <a:ext cx="15474634" cy="2176511"/>
            <a:chOff x="0" y="0"/>
            <a:chExt cx="1645096" cy="68026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45096" cy="680260"/>
            </a:xfrm>
            <a:custGeom>
              <a:avLst/>
              <a:gdLst/>
              <a:ahLst/>
              <a:cxnLst/>
              <a:rect l="l" t="t" r="r" b="b"/>
              <a:pathLst>
                <a:path w="1645096" h="680260">
                  <a:moveTo>
                    <a:pt x="32273" y="0"/>
                  </a:moveTo>
                  <a:lnTo>
                    <a:pt x="1612822" y="0"/>
                  </a:lnTo>
                  <a:cubicBezTo>
                    <a:pt x="1621382" y="0"/>
                    <a:pt x="1629590" y="3400"/>
                    <a:pt x="1635643" y="9453"/>
                  </a:cubicBezTo>
                  <a:cubicBezTo>
                    <a:pt x="1641695" y="15505"/>
                    <a:pt x="1645096" y="23714"/>
                    <a:pt x="1645096" y="32273"/>
                  </a:cubicBezTo>
                  <a:lnTo>
                    <a:pt x="1645096" y="647987"/>
                  </a:lnTo>
                  <a:cubicBezTo>
                    <a:pt x="1645096" y="665811"/>
                    <a:pt x="1630646" y="680260"/>
                    <a:pt x="1612822" y="680260"/>
                  </a:cubicBezTo>
                  <a:lnTo>
                    <a:pt x="32273" y="680260"/>
                  </a:lnTo>
                  <a:cubicBezTo>
                    <a:pt x="14449" y="680260"/>
                    <a:pt x="0" y="665811"/>
                    <a:pt x="0" y="647987"/>
                  </a:cubicBezTo>
                  <a:lnTo>
                    <a:pt x="0" y="32273"/>
                  </a:lnTo>
                  <a:cubicBezTo>
                    <a:pt x="0" y="23714"/>
                    <a:pt x="3400" y="15505"/>
                    <a:pt x="9453" y="9453"/>
                  </a:cubicBezTo>
                  <a:cubicBezTo>
                    <a:pt x="15505" y="3400"/>
                    <a:pt x="23714" y="0"/>
                    <a:pt x="3227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453128"/>
              </a:solidFill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5400000">
            <a:off x="4073924" y="4857327"/>
            <a:ext cx="930417" cy="3412421"/>
            <a:chOff x="0" y="0"/>
            <a:chExt cx="220021" cy="80695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0021" cy="806953"/>
            </a:xfrm>
            <a:custGeom>
              <a:avLst/>
              <a:gdLst/>
              <a:ahLst/>
              <a:cxnLst/>
              <a:rect l="l" t="t" r="r" b="b"/>
              <a:pathLst>
                <a:path w="220021" h="806953">
                  <a:moveTo>
                    <a:pt x="110010" y="0"/>
                  </a:moveTo>
                  <a:lnTo>
                    <a:pt x="110010" y="0"/>
                  </a:lnTo>
                  <a:cubicBezTo>
                    <a:pt x="139187" y="0"/>
                    <a:pt x="167168" y="11590"/>
                    <a:pt x="187799" y="32221"/>
                  </a:cubicBezTo>
                  <a:cubicBezTo>
                    <a:pt x="208430" y="52852"/>
                    <a:pt x="220021" y="80834"/>
                    <a:pt x="220021" y="110010"/>
                  </a:cubicBezTo>
                  <a:lnTo>
                    <a:pt x="220021" y="696943"/>
                  </a:lnTo>
                  <a:cubicBezTo>
                    <a:pt x="220021" y="726119"/>
                    <a:pt x="208430" y="754101"/>
                    <a:pt x="187799" y="774732"/>
                  </a:cubicBezTo>
                  <a:cubicBezTo>
                    <a:pt x="167168" y="795363"/>
                    <a:pt x="139187" y="806953"/>
                    <a:pt x="110010" y="806953"/>
                  </a:cubicBezTo>
                  <a:lnTo>
                    <a:pt x="110010" y="806953"/>
                  </a:lnTo>
                  <a:cubicBezTo>
                    <a:pt x="80834" y="806953"/>
                    <a:pt x="52852" y="795363"/>
                    <a:pt x="32221" y="774732"/>
                  </a:cubicBezTo>
                  <a:cubicBezTo>
                    <a:pt x="11590" y="754101"/>
                    <a:pt x="0" y="726119"/>
                    <a:pt x="0" y="696943"/>
                  </a:cubicBezTo>
                  <a:lnTo>
                    <a:pt x="0" y="110010"/>
                  </a:lnTo>
                  <a:cubicBezTo>
                    <a:pt x="0" y="80834"/>
                    <a:pt x="11590" y="52852"/>
                    <a:pt x="32221" y="32221"/>
                  </a:cubicBezTo>
                  <a:cubicBezTo>
                    <a:pt x="52852" y="11590"/>
                    <a:pt x="80834" y="0"/>
                    <a:pt x="110010" y="0"/>
                  </a:cubicBezTo>
                  <a:close/>
                </a:path>
              </a:pathLst>
            </a:custGeom>
            <a:solidFill>
              <a:srgbClr val="EDA63A"/>
            </a:solidFill>
            <a:ln>
              <a:noFill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3224060" y="6210300"/>
            <a:ext cx="2630145" cy="62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0"/>
              </a:lnSpc>
            </a:pPr>
            <a:r>
              <a:rPr lang="en-US" sz="3707" dirty="0" err="1">
                <a:solidFill>
                  <a:srgbClr val="000000"/>
                </a:solidFill>
                <a:latin typeface="Agrandir Narrow Black"/>
              </a:rPr>
              <a:t>Penjelasan</a:t>
            </a:r>
            <a:endParaRPr lang="en-US" sz="3707" dirty="0">
              <a:solidFill>
                <a:srgbClr val="000000"/>
              </a:solidFill>
              <a:latin typeface="Agrandir Narrow Black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2062762" y="7211441"/>
            <a:ext cx="13470642" cy="9362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52425" marR="93345" algn="ctr">
              <a:lnSpc>
                <a:spcPct val="115000"/>
              </a:lnSpc>
            </a:pP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Kopi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Gayo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menghasilkan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sebagian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besar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jenis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kopi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Arabika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terbaik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Cita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rasa kopi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Gayo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sendiri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terasa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lebih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pahit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tingkat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keasaman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rendah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Aromanya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yang sangat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tajam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menjadikan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jenis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kopi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disukai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Tak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heran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kopi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menjadi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penghasil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kopi </a:t>
            </a:r>
            <a:r>
              <a:rPr lang="en-US" sz="18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terbesar</a:t>
            </a:r>
            <a:r>
              <a:rPr lang="en-US" sz="18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di Asia.</a:t>
            </a:r>
            <a:endParaRPr lang="en-ID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1028700" y="630915"/>
            <a:ext cx="16230600" cy="1094521"/>
            <a:chOff x="0" y="0"/>
            <a:chExt cx="4274726" cy="28826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4554200" y="950858"/>
            <a:ext cx="1188413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3200" dirty="0">
                <a:solidFill>
                  <a:srgbClr val="FFF2E5"/>
                </a:solidFill>
                <a:latin typeface="Agrandir Thin"/>
              </a:rPr>
              <a:t>Nilai.</a:t>
            </a:r>
          </a:p>
        </p:txBody>
      </p:sp>
      <p:grpSp>
        <p:nvGrpSpPr>
          <p:cNvPr id="34" name="Group 34"/>
          <p:cNvGrpSpPr/>
          <p:nvPr/>
        </p:nvGrpSpPr>
        <p:grpSpPr>
          <a:xfrm rot="5400000">
            <a:off x="16880823" y="7080946"/>
            <a:ext cx="378477" cy="378477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 rot="5400000">
            <a:off x="16880823" y="7630730"/>
            <a:ext cx="378477" cy="378477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 rot="5400000">
            <a:off x="16880823" y="8180513"/>
            <a:ext cx="378477" cy="378477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5873070" y="960859"/>
            <a:ext cx="119573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rgbClr val="EDA63A"/>
                </a:solidFill>
                <a:latin typeface="Agrandir Narrow Black"/>
              </a:rPr>
              <a:t>+ 0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53440B9-A1E7-F7E4-57BF-88FDEBFD0B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6752" r="8565" b="14372"/>
          <a:stretch/>
        </p:blipFill>
        <p:spPr>
          <a:xfrm>
            <a:off x="5410200" y="2550832"/>
            <a:ext cx="1973369" cy="3280197"/>
          </a:xfrm>
          <a:prstGeom prst="rect">
            <a:avLst/>
          </a:prstGeom>
        </p:spPr>
      </p:pic>
      <p:pic>
        <p:nvPicPr>
          <p:cNvPr id="3" name="Picture 28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75D76DCC-6E58-C9C1-604F-99728708F26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790" t="70472" r="48606" b="10210"/>
          <a:stretch>
            <a:fillRect/>
          </a:stretch>
        </p:blipFill>
        <p:spPr>
          <a:xfrm rot="10800000">
            <a:off x="8532930" y="8594813"/>
            <a:ext cx="1222139" cy="10444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76660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t="5000" b="500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849036"/>
            <a:ext cx="16230600" cy="8409264"/>
            <a:chOff x="0" y="0"/>
            <a:chExt cx="4274726" cy="22147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4786"/>
            </a:xfrm>
            <a:custGeom>
              <a:avLst/>
              <a:gdLst/>
              <a:ahLst/>
              <a:cxnLst/>
              <a:rect l="l" t="t" r="r" b="b"/>
              <a:pathLst>
                <a:path w="4274726" h="221478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90459"/>
                  </a:lnTo>
                  <a:cubicBezTo>
                    <a:pt x="4274726" y="2196911"/>
                    <a:pt x="4272163" y="2203098"/>
                    <a:pt x="4267601" y="2207660"/>
                  </a:cubicBezTo>
                  <a:cubicBezTo>
                    <a:pt x="4263039" y="2212223"/>
                    <a:pt x="4256851" y="2214786"/>
                    <a:pt x="4250399" y="2214786"/>
                  </a:cubicBezTo>
                  <a:lnTo>
                    <a:pt x="24327" y="2214786"/>
                  </a:lnTo>
                  <a:cubicBezTo>
                    <a:pt x="10891" y="2214786"/>
                    <a:pt x="0" y="2203894"/>
                    <a:pt x="0" y="2190459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2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241653" y="2211386"/>
            <a:ext cx="14123247" cy="17755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152"/>
              </a:lnSpc>
            </a:pPr>
            <a:r>
              <a:rPr lang="en-US" sz="6152" dirty="0" err="1">
                <a:solidFill>
                  <a:srgbClr val="000000"/>
                </a:solidFill>
                <a:latin typeface="Agrandir Thin"/>
              </a:rPr>
              <a:t>Apa</a:t>
            </a:r>
            <a:r>
              <a:rPr lang="en-US" sz="6152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6152" dirty="0" err="1">
                <a:solidFill>
                  <a:srgbClr val="000000"/>
                </a:solidFill>
                <a:latin typeface="Agrandir Thin"/>
              </a:rPr>
              <a:t>keunikan</a:t>
            </a:r>
            <a:r>
              <a:rPr lang="en-US" sz="6152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6152" dirty="0" err="1">
                <a:solidFill>
                  <a:srgbClr val="000000"/>
                </a:solidFill>
                <a:latin typeface="Agrandir Thin"/>
              </a:rPr>
              <a:t>cita</a:t>
            </a:r>
            <a:r>
              <a:rPr lang="en-US" sz="6152" dirty="0">
                <a:solidFill>
                  <a:srgbClr val="000000"/>
                </a:solidFill>
                <a:latin typeface="Agrandir Thin"/>
              </a:rPr>
              <a:t> rasa yang </a:t>
            </a:r>
            <a:r>
              <a:rPr lang="en-US" sz="6152" dirty="0" err="1">
                <a:solidFill>
                  <a:srgbClr val="000000"/>
                </a:solidFill>
                <a:latin typeface="Agrandir Thin"/>
              </a:rPr>
              <a:t>dimiliki</a:t>
            </a:r>
            <a:r>
              <a:rPr lang="en-US" sz="6152" dirty="0">
                <a:solidFill>
                  <a:srgbClr val="000000"/>
                </a:solidFill>
                <a:latin typeface="Agrandir Thin"/>
              </a:rPr>
              <a:t> Kopi Bali </a:t>
            </a:r>
            <a:r>
              <a:rPr lang="en-US" sz="6152" dirty="0" err="1">
                <a:solidFill>
                  <a:srgbClr val="000000"/>
                </a:solidFill>
                <a:latin typeface="Agrandir Thin"/>
              </a:rPr>
              <a:t>Kintamani</a:t>
            </a:r>
            <a:r>
              <a:rPr lang="en-US" sz="6152" dirty="0">
                <a:solidFill>
                  <a:srgbClr val="000000"/>
                </a:solidFill>
                <a:latin typeface="Agrandir Thin"/>
              </a:rPr>
              <a:t> .....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680071" y="4415480"/>
            <a:ext cx="12423535" cy="570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80"/>
              </a:lnSpc>
            </a:pPr>
            <a:r>
              <a:rPr lang="en-US" sz="2914">
                <a:solidFill>
                  <a:srgbClr val="000000"/>
                </a:solidFill>
                <a:latin typeface="Agrandir Thin"/>
              </a:rPr>
              <a:t>Kopi Bali Kintamani memiliki cita rasa sedikit garam yang asin dan segar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8700" y="8711039"/>
            <a:ext cx="16230600" cy="1094521"/>
            <a:chOff x="0" y="0"/>
            <a:chExt cx="4274726" cy="28826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480215" y="481439"/>
            <a:ext cx="3779085" cy="1094521"/>
            <a:chOff x="0" y="0"/>
            <a:chExt cx="995314" cy="28826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95314" cy="288269"/>
            </a:xfrm>
            <a:custGeom>
              <a:avLst/>
              <a:gdLst/>
              <a:ahLst/>
              <a:cxnLst/>
              <a:rect l="l" t="t" r="r" b="b"/>
              <a:pathLst>
                <a:path w="995314" h="288269">
                  <a:moveTo>
                    <a:pt x="51216" y="0"/>
                  </a:moveTo>
                  <a:lnTo>
                    <a:pt x="944099" y="0"/>
                  </a:lnTo>
                  <a:cubicBezTo>
                    <a:pt x="972384" y="0"/>
                    <a:pt x="995314" y="22930"/>
                    <a:pt x="995314" y="51216"/>
                  </a:cubicBezTo>
                  <a:lnTo>
                    <a:pt x="995314" y="237053"/>
                  </a:lnTo>
                  <a:cubicBezTo>
                    <a:pt x="995314" y="265339"/>
                    <a:pt x="972384" y="288269"/>
                    <a:pt x="944099" y="288269"/>
                  </a:cubicBezTo>
                  <a:lnTo>
                    <a:pt x="51216" y="288269"/>
                  </a:lnTo>
                  <a:cubicBezTo>
                    <a:pt x="22930" y="288269"/>
                    <a:pt x="0" y="265339"/>
                    <a:pt x="0" y="237053"/>
                  </a:cubicBezTo>
                  <a:lnTo>
                    <a:pt x="0" y="51216"/>
                  </a:lnTo>
                  <a:cubicBezTo>
                    <a:pt x="0" y="22930"/>
                    <a:pt x="22930" y="0"/>
                    <a:pt x="51216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4990967" y="608795"/>
            <a:ext cx="823371" cy="687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20"/>
              </a:lnSpc>
            </a:pPr>
            <a:r>
              <a:rPr lang="en-US" sz="3443">
                <a:solidFill>
                  <a:srgbClr val="000000"/>
                </a:solidFill>
                <a:latin typeface="Agrandir Thin"/>
              </a:rPr>
              <a:t>No.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5774985" y="608795"/>
            <a:ext cx="589915" cy="5802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4820"/>
              </a:lnSpc>
            </a:pPr>
            <a:r>
              <a:rPr lang="en-US" sz="3443" dirty="0">
                <a:solidFill>
                  <a:srgbClr val="000000"/>
                </a:solidFill>
                <a:latin typeface="Agrandir Narrow Black"/>
              </a:rPr>
              <a:t>10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3680071" y="5411650"/>
            <a:ext cx="12423535" cy="570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80"/>
              </a:lnSpc>
            </a:pPr>
            <a:r>
              <a:rPr lang="en-US" sz="2914" dirty="0">
                <a:solidFill>
                  <a:srgbClr val="000000"/>
                </a:solidFill>
                <a:latin typeface="Agrandir Thin"/>
              </a:rPr>
              <a:t>Kopi Bali </a:t>
            </a:r>
            <a:r>
              <a:rPr lang="en-US" sz="2914" dirty="0" err="1">
                <a:solidFill>
                  <a:srgbClr val="000000"/>
                </a:solidFill>
                <a:latin typeface="Agrandir Thin"/>
              </a:rPr>
              <a:t>Kintamani</a:t>
            </a:r>
            <a:r>
              <a:rPr lang="en-US" sz="2914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2914" dirty="0" err="1">
                <a:solidFill>
                  <a:srgbClr val="000000"/>
                </a:solidFill>
                <a:latin typeface="Agrandir Thin"/>
              </a:rPr>
              <a:t>memiliki</a:t>
            </a:r>
            <a:r>
              <a:rPr lang="en-US" sz="2914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2914" dirty="0" err="1">
                <a:solidFill>
                  <a:srgbClr val="000000"/>
                </a:solidFill>
                <a:latin typeface="Agrandir Thin"/>
              </a:rPr>
              <a:t>cita</a:t>
            </a:r>
            <a:r>
              <a:rPr lang="en-US" sz="2914" dirty="0">
                <a:solidFill>
                  <a:srgbClr val="000000"/>
                </a:solidFill>
                <a:latin typeface="Agrandir Thin"/>
              </a:rPr>
              <a:t> rasa </a:t>
            </a:r>
            <a:r>
              <a:rPr lang="en-US" sz="2914" dirty="0" err="1">
                <a:solidFill>
                  <a:srgbClr val="000000"/>
                </a:solidFill>
                <a:latin typeface="Agrandir Thin"/>
              </a:rPr>
              <a:t>buah-buahan</a:t>
            </a:r>
            <a:r>
              <a:rPr lang="en-US" sz="2914" dirty="0">
                <a:solidFill>
                  <a:srgbClr val="000000"/>
                </a:solidFill>
                <a:latin typeface="Agrandir Thin"/>
              </a:rPr>
              <a:t> yang </a:t>
            </a:r>
            <a:r>
              <a:rPr lang="en-US" sz="2914" dirty="0" err="1">
                <a:solidFill>
                  <a:srgbClr val="000000"/>
                </a:solidFill>
                <a:latin typeface="Agrandir Thin"/>
              </a:rPr>
              <a:t>manis</a:t>
            </a:r>
            <a:r>
              <a:rPr lang="en-US" sz="2914" dirty="0">
                <a:solidFill>
                  <a:srgbClr val="000000"/>
                </a:solidFill>
                <a:latin typeface="Agrandir Thin"/>
              </a:rPr>
              <a:t> dan segar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3680071" y="6426717"/>
            <a:ext cx="12094914" cy="570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80"/>
              </a:lnSpc>
            </a:pPr>
            <a:r>
              <a:rPr lang="en-US" sz="2914" dirty="0">
                <a:solidFill>
                  <a:srgbClr val="000000"/>
                </a:solidFill>
                <a:latin typeface="Agrandir Thin"/>
              </a:rPr>
              <a:t>Kopi Bali </a:t>
            </a:r>
            <a:r>
              <a:rPr lang="en-US" sz="2914" dirty="0" err="1">
                <a:solidFill>
                  <a:srgbClr val="000000"/>
                </a:solidFill>
                <a:latin typeface="Agrandir Thin"/>
              </a:rPr>
              <a:t>Kintamani</a:t>
            </a:r>
            <a:r>
              <a:rPr lang="en-US" sz="2914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2914" dirty="0" err="1">
                <a:solidFill>
                  <a:srgbClr val="000000"/>
                </a:solidFill>
                <a:latin typeface="Agrandir Thin"/>
              </a:rPr>
              <a:t>memiliki</a:t>
            </a:r>
            <a:r>
              <a:rPr lang="en-US" sz="2914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2914" dirty="0" err="1">
                <a:solidFill>
                  <a:srgbClr val="000000"/>
                </a:solidFill>
                <a:latin typeface="Agrandir Thin"/>
              </a:rPr>
              <a:t>cita</a:t>
            </a:r>
            <a:r>
              <a:rPr lang="en-US" sz="2914" dirty="0">
                <a:solidFill>
                  <a:srgbClr val="000000"/>
                </a:solidFill>
                <a:latin typeface="Agrandir Thin"/>
              </a:rPr>
              <a:t> rasa </a:t>
            </a:r>
            <a:r>
              <a:rPr lang="en-US" sz="2914" dirty="0" err="1">
                <a:solidFill>
                  <a:srgbClr val="000000"/>
                </a:solidFill>
                <a:latin typeface="Agrandir Thin"/>
              </a:rPr>
              <a:t>buah-buahan</a:t>
            </a:r>
            <a:r>
              <a:rPr lang="en-US" sz="2914" dirty="0">
                <a:solidFill>
                  <a:srgbClr val="000000"/>
                </a:solidFill>
                <a:latin typeface="Agrandir Thin"/>
              </a:rPr>
              <a:t> yang </a:t>
            </a:r>
            <a:r>
              <a:rPr lang="en-US" sz="2914" dirty="0" err="1">
                <a:solidFill>
                  <a:srgbClr val="000000"/>
                </a:solidFill>
                <a:latin typeface="Agrandir Thin"/>
              </a:rPr>
              <a:t>asam</a:t>
            </a:r>
            <a:r>
              <a:rPr lang="en-US" sz="2914" dirty="0">
                <a:solidFill>
                  <a:srgbClr val="000000"/>
                </a:solidFill>
                <a:latin typeface="Agrandir Thin"/>
              </a:rPr>
              <a:t> dan segar</a:t>
            </a:r>
          </a:p>
        </p:txBody>
      </p:sp>
      <p:pic>
        <p:nvPicPr>
          <p:cNvPr id="30" name="Picture 30">
            <a:hlinkClick r:id="rId5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 rotWithShape="1">
          <a:blip r:embed="rId7"/>
          <a:srcRect l="50692" t="70472" r="28200" b="10210"/>
          <a:stretch/>
        </p:blipFill>
        <p:spPr>
          <a:xfrm>
            <a:off x="15697200" y="8705674"/>
            <a:ext cx="1141312" cy="1044487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275EA784-C381-9D64-6364-BA82CF5DCDEA}"/>
              </a:ext>
            </a:extLst>
          </p:cNvPr>
          <p:cNvGrpSpPr/>
          <p:nvPr/>
        </p:nvGrpSpPr>
        <p:grpSpPr>
          <a:xfrm>
            <a:off x="2775053" y="4388118"/>
            <a:ext cx="753413" cy="720428"/>
            <a:chOff x="2775053" y="4388118"/>
            <a:chExt cx="753413" cy="720428"/>
          </a:xfrm>
        </p:grpSpPr>
        <p:grpSp>
          <p:nvGrpSpPr>
            <p:cNvPr id="32" name="Group 14">
              <a:extLst>
                <a:ext uri="{FF2B5EF4-FFF2-40B4-BE49-F238E27FC236}">
                  <a16:creationId xmlns:a16="http://schemas.microsoft.com/office/drawing/2014/main" id="{3A48ABE3-7947-55BE-CB11-3043D06E1F3A}"/>
                </a:ext>
              </a:extLst>
            </p:cNvPr>
            <p:cNvGrpSpPr/>
            <p:nvPr/>
          </p:nvGrpSpPr>
          <p:grpSpPr>
            <a:xfrm>
              <a:off x="2775053" y="4388118"/>
              <a:ext cx="720428" cy="720428"/>
              <a:chOff x="0" y="0"/>
              <a:chExt cx="812800" cy="812800"/>
            </a:xfrm>
          </p:grpSpPr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C241D4BE-E315-06E5-5784-12C411938537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35" name="TextBox 16">
                <a:extLst>
                  <a:ext uri="{FF2B5EF4-FFF2-40B4-BE49-F238E27FC236}">
                    <a16:creationId xmlns:a16="http://schemas.microsoft.com/office/drawing/2014/main" id="{C18B5A93-691D-6E07-D43E-CEA9C6BCB08A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33" name="TextBox 17">
              <a:extLst>
                <a:ext uri="{FF2B5EF4-FFF2-40B4-BE49-F238E27FC236}">
                  <a16:creationId xmlns:a16="http://schemas.microsoft.com/office/drawing/2014/main" id="{CA335836-02DB-E89E-D5D9-F9571F7443CD}"/>
                </a:ext>
              </a:extLst>
            </p:cNvPr>
            <p:cNvSpPr txBox="1"/>
            <p:nvPr/>
          </p:nvSpPr>
          <p:spPr>
            <a:xfrm>
              <a:off x="2811253" y="4457700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8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a.</a:t>
              </a:r>
              <a:endParaRPr lang="en-US" sz="2789" dirty="0">
                <a:latin typeface="Agrandir Narrow Black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B4AEE15-EEC1-88DD-7155-3F73D10C2ECD}"/>
              </a:ext>
            </a:extLst>
          </p:cNvPr>
          <p:cNvGrpSpPr/>
          <p:nvPr/>
        </p:nvGrpSpPr>
        <p:grpSpPr>
          <a:xfrm>
            <a:off x="2775053" y="5403185"/>
            <a:ext cx="753413" cy="720428"/>
            <a:chOff x="2775053" y="5403185"/>
            <a:chExt cx="753413" cy="720428"/>
          </a:xfrm>
        </p:grpSpPr>
        <p:grpSp>
          <p:nvGrpSpPr>
            <p:cNvPr id="37" name="Group 20">
              <a:extLst>
                <a:ext uri="{FF2B5EF4-FFF2-40B4-BE49-F238E27FC236}">
                  <a16:creationId xmlns:a16="http://schemas.microsoft.com/office/drawing/2014/main" id="{286047AA-C6A7-62D1-4C57-EC8E89AE97D4}"/>
                </a:ext>
              </a:extLst>
            </p:cNvPr>
            <p:cNvGrpSpPr/>
            <p:nvPr/>
          </p:nvGrpSpPr>
          <p:grpSpPr>
            <a:xfrm>
              <a:off x="2775053" y="5403185"/>
              <a:ext cx="720428" cy="720428"/>
              <a:chOff x="0" y="0"/>
              <a:chExt cx="812800" cy="812800"/>
            </a:xfrm>
          </p:grpSpPr>
          <p:sp>
            <p:nvSpPr>
              <p:cNvPr id="39" name="Freeform 21">
                <a:extLst>
                  <a:ext uri="{FF2B5EF4-FFF2-40B4-BE49-F238E27FC236}">
                    <a16:creationId xmlns:a16="http://schemas.microsoft.com/office/drawing/2014/main" id="{EBE8DCA9-9D53-8572-AA8F-17C1D236ECFB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40" name="TextBox 22">
                <a:extLst>
                  <a:ext uri="{FF2B5EF4-FFF2-40B4-BE49-F238E27FC236}">
                    <a16:creationId xmlns:a16="http://schemas.microsoft.com/office/drawing/2014/main" id="{2C133184-2851-3B82-A30B-FD119AF36702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38" name="TextBox 23">
              <a:extLst>
                <a:ext uri="{FF2B5EF4-FFF2-40B4-BE49-F238E27FC236}">
                  <a16:creationId xmlns:a16="http://schemas.microsoft.com/office/drawing/2014/main" id="{3526AF46-D994-5EBF-4E26-AA980F80E91B}"/>
                </a:ext>
              </a:extLst>
            </p:cNvPr>
            <p:cNvSpPr txBox="1"/>
            <p:nvPr/>
          </p:nvSpPr>
          <p:spPr>
            <a:xfrm>
              <a:off x="2811253" y="5472767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8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b.</a:t>
              </a:r>
              <a:endParaRPr lang="en-US" sz="2789" dirty="0">
                <a:latin typeface="Agrandir Narrow Black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0AF8828-3155-DAC6-466C-C081C5DA8E3F}"/>
              </a:ext>
            </a:extLst>
          </p:cNvPr>
          <p:cNvGrpSpPr/>
          <p:nvPr/>
        </p:nvGrpSpPr>
        <p:grpSpPr>
          <a:xfrm>
            <a:off x="2793152" y="6404918"/>
            <a:ext cx="753413" cy="720428"/>
            <a:chOff x="2775053" y="4388118"/>
            <a:chExt cx="753413" cy="720428"/>
          </a:xfrm>
        </p:grpSpPr>
        <p:grpSp>
          <p:nvGrpSpPr>
            <p:cNvPr id="42" name="Group 14">
              <a:extLst>
                <a:ext uri="{FF2B5EF4-FFF2-40B4-BE49-F238E27FC236}">
                  <a16:creationId xmlns:a16="http://schemas.microsoft.com/office/drawing/2014/main" id="{68E2712C-F535-1FD6-6CDE-0CB50FCEEA54}"/>
                </a:ext>
              </a:extLst>
            </p:cNvPr>
            <p:cNvGrpSpPr/>
            <p:nvPr/>
          </p:nvGrpSpPr>
          <p:grpSpPr>
            <a:xfrm>
              <a:off x="2775053" y="4388118"/>
              <a:ext cx="720428" cy="720428"/>
              <a:chOff x="0" y="0"/>
              <a:chExt cx="812800" cy="812800"/>
            </a:xfrm>
          </p:grpSpPr>
          <p:sp>
            <p:nvSpPr>
              <p:cNvPr id="44" name="Freeform 15">
                <a:extLst>
                  <a:ext uri="{FF2B5EF4-FFF2-40B4-BE49-F238E27FC236}">
                    <a16:creationId xmlns:a16="http://schemas.microsoft.com/office/drawing/2014/main" id="{38615035-A941-E852-9969-62D7575C0EB5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45" name="TextBox 16">
                <a:extLst>
                  <a:ext uri="{FF2B5EF4-FFF2-40B4-BE49-F238E27FC236}">
                    <a16:creationId xmlns:a16="http://schemas.microsoft.com/office/drawing/2014/main" id="{9562E83E-3A49-7B52-37BE-CD736C8BD86F}"/>
                  </a:ext>
                </a:extLst>
              </p:cNvPr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39"/>
                  </a:lnSpc>
                </a:pPr>
                <a:endParaRPr/>
              </a:p>
            </p:txBody>
          </p:sp>
        </p:grpSp>
        <p:sp>
          <p:nvSpPr>
            <p:cNvPr id="43" name="TextBox 17">
              <a:extLst>
                <a:ext uri="{FF2B5EF4-FFF2-40B4-BE49-F238E27FC236}">
                  <a16:creationId xmlns:a16="http://schemas.microsoft.com/office/drawing/2014/main" id="{60BC7FAE-226A-6D2C-68A7-0E57DA384070}"/>
                </a:ext>
              </a:extLst>
            </p:cNvPr>
            <p:cNvSpPr txBox="1"/>
            <p:nvPr/>
          </p:nvSpPr>
          <p:spPr>
            <a:xfrm>
              <a:off x="2811253" y="4457700"/>
              <a:ext cx="717213" cy="4711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05"/>
                </a:lnSpc>
              </a:pPr>
              <a:r>
                <a:rPr lang="en-US" sz="2789" dirty="0">
                  <a:latin typeface="Agrandir Narrow Black"/>
                  <a:hlinkClick r:id="rId9" action="ppaction://hlinksldjump">
                    <a:snd r:embed="rId6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c.</a:t>
              </a:r>
              <a:endParaRPr lang="en-US" sz="2789" dirty="0">
                <a:latin typeface="Agrandir Narrow Black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619404" y="4948751"/>
            <a:ext cx="8679183" cy="1827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99"/>
              </a:lnSpc>
            </a:pP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Jawabanmu</a:t>
            </a:r>
            <a:r>
              <a:rPr lang="en-US" sz="7262" dirty="0">
                <a:solidFill>
                  <a:srgbClr val="000000"/>
                </a:solidFill>
                <a:latin typeface="Foda Display"/>
              </a:rPr>
              <a:t> </a:t>
            </a: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Benar</a:t>
            </a:r>
            <a:endParaRPr lang="en-US" sz="7262" dirty="0">
              <a:solidFill>
                <a:srgbClr val="000000"/>
              </a:solidFill>
              <a:latin typeface="Foda Display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1028700" y="630915"/>
            <a:ext cx="16230600" cy="1094521"/>
            <a:chOff x="0" y="0"/>
            <a:chExt cx="4274726" cy="28826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4554200" y="950858"/>
            <a:ext cx="1188413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3200" dirty="0">
                <a:solidFill>
                  <a:srgbClr val="FFF2E5"/>
                </a:solidFill>
                <a:latin typeface="Agrandir Thin"/>
              </a:rPr>
              <a:t>Nilai.</a:t>
            </a:r>
          </a:p>
        </p:txBody>
      </p:sp>
      <p:grpSp>
        <p:nvGrpSpPr>
          <p:cNvPr id="34" name="Group 34"/>
          <p:cNvGrpSpPr/>
          <p:nvPr/>
        </p:nvGrpSpPr>
        <p:grpSpPr>
          <a:xfrm rot="5400000">
            <a:off x="16880823" y="7080946"/>
            <a:ext cx="378477" cy="378477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 rot="5400000">
            <a:off x="16880823" y="7630730"/>
            <a:ext cx="378477" cy="378477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 rot="5400000">
            <a:off x="16880823" y="8180513"/>
            <a:ext cx="378477" cy="378477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5873070" y="960859"/>
            <a:ext cx="119573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rgbClr val="EDA63A"/>
                </a:solidFill>
                <a:latin typeface="Agrandir Narrow Black"/>
              </a:rPr>
              <a:t>+ 10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D01FC807-1A9C-ADDB-0D51-9A003C63335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00" r="50000" b="16594"/>
          <a:stretch/>
        </p:blipFill>
        <p:spPr>
          <a:xfrm>
            <a:off x="4428779" y="3735659"/>
            <a:ext cx="2381250" cy="3191157"/>
          </a:xfrm>
          <a:prstGeom prst="rect">
            <a:avLst/>
          </a:prstGeom>
        </p:spPr>
      </p:pic>
      <p:pic>
        <p:nvPicPr>
          <p:cNvPr id="47" name="Picture 28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080D9FF7-826E-AD5C-0173-59EF387C69C9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790" t="70472" r="48606" b="10210"/>
          <a:stretch>
            <a:fillRect/>
          </a:stretch>
        </p:blipFill>
        <p:spPr>
          <a:xfrm>
            <a:off x="8532930" y="8594813"/>
            <a:ext cx="1222139" cy="10444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7209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135795" y="3671049"/>
            <a:ext cx="8679183" cy="1827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99"/>
              </a:lnSpc>
            </a:pPr>
            <a:r>
              <a:rPr lang="en-US" sz="7262" dirty="0" err="1">
                <a:solidFill>
                  <a:srgbClr val="000000"/>
                </a:solidFill>
                <a:latin typeface="Foda Display"/>
              </a:rPr>
              <a:t>Jawabanmu</a:t>
            </a:r>
            <a:r>
              <a:rPr lang="en-US" sz="7262" dirty="0">
                <a:solidFill>
                  <a:srgbClr val="000000"/>
                </a:solidFill>
                <a:latin typeface="Foda Display"/>
              </a:rPr>
              <a:t> Salah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60766" y="6381635"/>
            <a:ext cx="15474634" cy="2176511"/>
            <a:chOff x="0" y="0"/>
            <a:chExt cx="1645096" cy="68026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45096" cy="680260"/>
            </a:xfrm>
            <a:custGeom>
              <a:avLst/>
              <a:gdLst/>
              <a:ahLst/>
              <a:cxnLst/>
              <a:rect l="l" t="t" r="r" b="b"/>
              <a:pathLst>
                <a:path w="1645096" h="680260">
                  <a:moveTo>
                    <a:pt x="32273" y="0"/>
                  </a:moveTo>
                  <a:lnTo>
                    <a:pt x="1612822" y="0"/>
                  </a:lnTo>
                  <a:cubicBezTo>
                    <a:pt x="1621382" y="0"/>
                    <a:pt x="1629590" y="3400"/>
                    <a:pt x="1635643" y="9453"/>
                  </a:cubicBezTo>
                  <a:cubicBezTo>
                    <a:pt x="1641695" y="15505"/>
                    <a:pt x="1645096" y="23714"/>
                    <a:pt x="1645096" y="32273"/>
                  </a:cubicBezTo>
                  <a:lnTo>
                    <a:pt x="1645096" y="647987"/>
                  </a:lnTo>
                  <a:cubicBezTo>
                    <a:pt x="1645096" y="665811"/>
                    <a:pt x="1630646" y="680260"/>
                    <a:pt x="1612822" y="680260"/>
                  </a:cubicBezTo>
                  <a:lnTo>
                    <a:pt x="32273" y="680260"/>
                  </a:lnTo>
                  <a:cubicBezTo>
                    <a:pt x="14449" y="680260"/>
                    <a:pt x="0" y="665811"/>
                    <a:pt x="0" y="647987"/>
                  </a:cubicBezTo>
                  <a:lnTo>
                    <a:pt x="0" y="32273"/>
                  </a:lnTo>
                  <a:cubicBezTo>
                    <a:pt x="0" y="23714"/>
                    <a:pt x="3400" y="15505"/>
                    <a:pt x="9453" y="9453"/>
                  </a:cubicBezTo>
                  <a:cubicBezTo>
                    <a:pt x="15505" y="3400"/>
                    <a:pt x="23714" y="0"/>
                    <a:pt x="3227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453128"/>
              </a:solidFill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5400000">
            <a:off x="4073924" y="4857327"/>
            <a:ext cx="930417" cy="3412421"/>
            <a:chOff x="0" y="0"/>
            <a:chExt cx="220021" cy="80695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0021" cy="806953"/>
            </a:xfrm>
            <a:custGeom>
              <a:avLst/>
              <a:gdLst/>
              <a:ahLst/>
              <a:cxnLst/>
              <a:rect l="l" t="t" r="r" b="b"/>
              <a:pathLst>
                <a:path w="220021" h="806953">
                  <a:moveTo>
                    <a:pt x="110010" y="0"/>
                  </a:moveTo>
                  <a:lnTo>
                    <a:pt x="110010" y="0"/>
                  </a:lnTo>
                  <a:cubicBezTo>
                    <a:pt x="139187" y="0"/>
                    <a:pt x="167168" y="11590"/>
                    <a:pt x="187799" y="32221"/>
                  </a:cubicBezTo>
                  <a:cubicBezTo>
                    <a:pt x="208430" y="52852"/>
                    <a:pt x="220021" y="80834"/>
                    <a:pt x="220021" y="110010"/>
                  </a:cubicBezTo>
                  <a:lnTo>
                    <a:pt x="220021" y="696943"/>
                  </a:lnTo>
                  <a:cubicBezTo>
                    <a:pt x="220021" y="726119"/>
                    <a:pt x="208430" y="754101"/>
                    <a:pt x="187799" y="774732"/>
                  </a:cubicBezTo>
                  <a:cubicBezTo>
                    <a:pt x="167168" y="795363"/>
                    <a:pt x="139187" y="806953"/>
                    <a:pt x="110010" y="806953"/>
                  </a:cubicBezTo>
                  <a:lnTo>
                    <a:pt x="110010" y="806953"/>
                  </a:lnTo>
                  <a:cubicBezTo>
                    <a:pt x="80834" y="806953"/>
                    <a:pt x="52852" y="795363"/>
                    <a:pt x="32221" y="774732"/>
                  </a:cubicBezTo>
                  <a:cubicBezTo>
                    <a:pt x="11590" y="754101"/>
                    <a:pt x="0" y="726119"/>
                    <a:pt x="0" y="696943"/>
                  </a:cubicBezTo>
                  <a:lnTo>
                    <a:pt x="0" y="110010"/>
                  </a:lnTo>
                  <a:cubicBezTo>
                    <a:pt x="0" y="80834"/>
                    <a:pt x="11590" y="52852"/>
                    <a:pt x="32221" y="32221"/>
                  </a:cubicBezTo>
                  <a:cubicBezTo>
                    <a:pt x="52852" y="11590"/>
                    <a:pt x="80834" y="0"/>
                    <a:pt x="110010" y="0"/>
                  </a:cubicBezTo>
                  <a:close/>
                </a:path>
              </a:pathLst>
            </a:custGeom>
            <a:solidFill>
              <a:srgbClr val="EDA63A"/>
            </a:solidFill>
            <a:ln>
              <a:noFill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3224060" y="6210300"/>
            <a:ext cx="2630145" cy="62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0"/>
              </a:lnSpc>
            </a:pPr>
            <a:r>
              <a:rPr lang="en-US" sz="3707" dirty="0" err="1">
                <a:solidFill>
                  <a:srgbClr val="000000"/>
                </a:solidFill>
                <a:latin typeface="Agrandir Narrow Black"/>
              </a:rPr>
              <a:t>Penjelasan</a:t>
            </a:r>
            <a:endParaRPr lang="en-US" sz="3707" dirty="0">
              <a:solidFill>
                <a:srgbClr val="000000"/>
              </a:solidFill>
              <a:latin typeface="Agrandir Narrow Black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540758" y="7294939"/>
            <a:ext cx="14537441" cy="7041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6"/>
              </a:lnSpc>
            </a:pPr>
            <a:r>
              <a:rPr lang="en-US" sz="22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Kopi Bali </a:t>
            </a:r>
            <a:r>
              <a:rPr lang="en-US" sz="2200" dirty="0" err="1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Kintamani</a:t>
            </a:r>
            <a:r>
              <a:rPr lang="en-US" sz="2200" dirty="0">
                <a:effectLst/>
                <a:latin typeface="Agrandir Thin" panose="020B0604020202020204" charset="0"/>
                <a:ea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memiliki</a:t>
            </a:r>
            <a:r>
              <a:rPr lang="en-US" sz="22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keunikan</a:t>
            </a:r>
            <a:r>
              <a:rPr lang="en-US" sz="22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cita</a:t>
            </a:r>
            <a:r>
              <a:rPr lang="en-US" sz="22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rasa yang </a:t>
            </a:r>
            <a:r>
              <a:rPr lang="en-US" sz="22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berbeda</a:t>
            </a:r>
            <a:r>
              <a:rPr lang="en-US" sz="22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US" sz="22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kopi di </a:t>
            </a:r>
            <a:r>
              <a:rPr lang="en-US" sz="22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daerah</a:t>
            </a:r>
            <a:r>
              <a:rPr lang="en-US" sz="22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lain di </a:t>
            </a:r>
            <a:r>
              <a:rPr lang="en-US" sz="22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nusantara</a:t>
            </a:r>
            <a:r>
              <a:rPr lang="en-US" sz="22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Kopi Bali </a:t>
            </a:r>
            <a:r>
              <a:rPr lang="en-US" sz="22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Kintamani</a:t>
            </a:r>
            <a:r>
              <a:rPr lang="en-US" sz="22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memiliki</a:t>
            </a:r>
            <a:r>
              <a:rPr lang="en-US" sz="22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cita</a:t>
            </a:r>
            <a:r>
              <a:rPr lang="en-US" sz="22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rasa </a:t>
            </a:r>
            <a:r>
              <a:rPr lang="en-US" sz="22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buah-buahan</a:t>
            </a:r>
            <a:r>
              <a:rPr lang="en-US" sz="22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US" sz="2200" dirty="0" err="1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asam</a:t>
            </a:r>
            <a:r>
              <a:rPr lang="en-US" sz="2200" dirty="0">
                <a:effectLst/>
                <a:latin typeface="Agrandir Thin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dan segar.</a:t>
            </a:r>
            <a:endParaRPr lang="en-ID" sz="2200" dirty="0">
              <a:effectLst/>
              <a:latin typeface="Agrandir Thin" panose="020B0604020202020204" charset="0"/>
              <a:ea typeface="Times New Roman" panose="02020603050405020304" pitchFamily="18" charset="0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1028700" y="630915"/>
            <a:ext cx="16230600" cy="1094521"/>
            <a:chOff x="0" y="0"/>
            <a:chExt cx="4274726" cy="28826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4554200" y="950858"/>
            <a:ext cx="1188413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3200" dirty="0">
                <a:solidFill>
                  <a:srgbClr val="FFF2E5"/>
                </a:solidFill>
                <a:latin typeface="Agrandir Thin"/>
              </a:rPr>
              <a:t>Nilai.</a:t>
            </a:r>
          </a:p>
        </p:txBody>
      </p:sp>
      <p:grpSp>
        <p:nvGrpSpPr>
          <p:cNvPr id="34" name="Group 34"/>
          <p:cNvGrpSpPr/>
          <p:nvPr/>
        </p:nvGrpSpPr>
        <p:grpSpPr>
          <a:xfrm rot="5400000">
            <a:off x="16880823" y="7080946"/>
            <a:ext cx="378477" cy="378477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 rot="5400000">
            <a:off x="16880823" y="7630730"/>
            <a:ext cx="378477" cy="378477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 rot="5400000">
            <a:off x="16880823" y="8180513"/>
            <a:ext cx="378477" cy="378477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5873070" y="960859"/>
            <a:ext cx="119573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rgbClr val="EDA63A"/>
                </a:solidFill>
                <a:latin typeface="Agrandir Narrow Black"/>
              </a:rPr>
              <a:t>+ 0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53440B9-A1E7-F7E4-57BF-88FDEBFD0B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6752" r="8565" b="14372"/>
          <a:stretch/>
        </p:blipFill>
        <p:spPr>
          <a:xfrm>
            <a:off x="5410200" y="2550832"/>
            <a:ext cx="1973369" cy="3280197"/>
          </a:xfrm>
          <a:prstGeom prst="rect">
            <a:avLst/>
          </a:prstGeom>
        </p:spPr>
      </p:pic>
      <p:pic>
        <p:nvPicPr>
          <p:cNvPr id="5" name="Picture 28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67DF9C78-E7F1-5A94-5690-0BDD7897043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790" t="70472" r="48606" b="10210"/>
          <a:stretch>
            <a:fillRect/>
          </a:stretch>
        </p:blipFill>
        <p:spPr>
          <a:xfrm>
            <a:off x="8532930" y="8594813"/>
            <a:ext cx="1222139" cy="10444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84760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t="5000" b="500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1219657"/>
            <a:ext cx="16230600" cy="8409264"/>
            <a:chOff x="0" y="0"/>
            <a:chExt cx="4274726" cy="22147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4786"/>
            </a:xfrm>
            <a:custGeom>
              <a:avLst/>
              <a:gdLst/>
              <a:ahLst/>
              <a:cxnLst/>
              <a:rect l="l" t="t" r="r" b="b"/>
              <a:pathLst>
                <a:path w="4274726" h="221478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90459"/>
                  </a:lnTo>
                  <a:cubicBezTo>
                    <a:pt x="4274726" y="2196911"/>
                    <a:pt x="4272163" y="2203098"/>
                    <a:pt x="4267601" y="2207660"/>
                  </a:cubicBezTo>
                  <a:cubicBezTo>
                    <a:pt x="4263039" y="2212223"/>
                    <a:pt x="4256851" y="2214786"/>
                    <a:pt x="4250399" y="2214786"/>
                  </a:cubicBezTo>
                  <a:lnTo>
                    <a:pt x="24327" y="2214786"/>
                  </a:lnTo>
                  <a:cubicBezTo>
                    <a:pt x="10891" y="2214786"/>
                    <a:pt x="0" y="2203894"/>
                    <a:pt x="0" y="2190459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2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8711039"/>
            <a:ext cx="16230600" cy="1094521"/>
            <a:chOff x="0" y="0"/>
            <a:chExt cx="4274726" cy="2882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6295420" y="3438997"/>
            <a:ext cx="5697159" cy="16280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152"/>
              </a:lnSpc>
            </a:pPr>
            <a:r>
              <a:rPr lang="en-US" sz="6152" dirty="0" err="1">
                <a:solidFill>
                  <a:srgbClr val="000000"/>
                </a:solidFill>
                <a:latin typeface="Foda Display" panose="020B0604020202020204" charset="-78"/>
                <a:cs typeface="Foda Display" panose="020B0604020202020204" charset="-78"/>
              </a:rPr>
              <a:t>Selamat</a:t>
            </a:r>
            <a:endParaRPr lang="en-US" sz="6152" dirty="0">
              <a:solidFill>
                <a:srgbClr val="000000"/>
              </a:solidFill>
              <a:latin typeface="Foda Display" panose="020B0604020202020204" charset="-78"/>
              <a:cs typeface="Foda Display" panose="020B0604020202020204" charset="-78"/>
            </a:endParaRPr>
          </a:p>
          <a:p>
            <a:pPr algn="ctr">
              <a:lnSpc>
                <a:spcPts val="6152"/>
              </a:lnSpc>
            </a:pPr>
            <a:r>
              <a:rPr lang="en-US" sz="6152" dirty="0">
                <a:solidFill>
                  <a:srgbClr val="000000"/>
                </a:solidFill>
                <a:latin typeface="Foda Display" panose="020B0604020202020204" charset="-78"/>
                <a:cs typeface="Foda Display" panose="020B0604020202020204" charset="-78"/>
              </a:rPr>
              <a:t>Nilai </a:t>
            </a:r>
            <a:r>
              <a:rPr lang="en-US" sz="6152" dirty="0" err="1">
                <a:solidFill>
                  <a:srgbClr val="000000"/>
                </a:solidFill>
                <a:latin typeface="Foda Display" panose="020B0604020202020204" charset="-78"/>
                <a:cs typeface="Foda Display" panose="020B0604020202020204" charset="-78"/>
              </a:rPr>
              <a:t>Kamu</a:t>
            </a:r>
            <a:endParaRPr lang="en-US" sz="6152" dirty="0">
              <a:solidFill>
                <a:srgbClr val="000000"/>
              </a:solidFill>
              <a:latin typeface="Foda Display" panose="020B0604020202020204" charset="-78"/>
              <a:cs typeface="Foda Display" panose="020B0604020202020204" charset="-78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01DB442-C3F8-B924-8550-19641E483574}"/>
              </a:ext>
            </a:extLst>
          </p:cNvPr>
          <p:cNvGrpSpPr/>
          <p:nvPr/>
        </p:nvGrpSpPr>
        <p:grpSpPr>
          <a:xfrm>
            <a:off x="7640789" y="5413877"/>
            <a:ext cx="3006419" cy="1094521"/>
            <a:chOff x="7791283" y="5424289"/>
            <a:chExt cx="2705434" cy="820415"/>
          </a:xfrm>
        </p:grpSpPr>
        <p:grpSp>
          <p:nvGrpSpPr>
            <p:cNvPr id="10" name="Group 10"/>
            <p:cNvGrpSpPr/>
            <p:nvPr/>
          </p:nvGrpSpPr>
          <p:grpSpPr>
            <a:xfrm>
              <a:off x="7791283" y="5424289"/>
              <a:ext cx="2705434" cy="820415"/>
              <a:chOff x="0" y="0"/>
              <a:chExt cx="712542" cy="216076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712542" cy="216076"/>
              </a:xfrm>
              <a:custGeom>
                <a:avLst/>
                <a:gdLst/>
                <a:ahLst/>
                <a:cxnLst/>
                <a:rect l="l" t="t" r="r" b="b"/>
                <a:pathLst>
                  <a:path w="712542" h="216076">
                    <a:moveTo>
                      <a:pt x="71540" y="0"/>
                    </a:moveTo>
                    <a:lnTo>
                      <a:pt x="641002" y="0"/>
                    </a:lnTo>
                    <a:cubicBezTo>
                      <a:pt x="659976" y="0"/>
                      <a:pt x="678172" y="7537"/>
                      <a:pt x="691589" y="20954"/>
                    </a:cubicBezTo>
                    <a:cubicBezTo>
                      <a:pt x="705005" y="34370"/>
                      <a:pt x="712542" y="52567"/>
                      <a:pt x="712542" y="71540"/>
                    </a:cubicBezTo>
                    <a:lnTo>
                      <a:pt x="712542" y="144536"/>
                    </a:lnTo>
                    <a:cubicBezTo>
                      <a:pt x="712542" y="184047"/>
                      <a:pt x="680513" y="216076"/>
                      <a:pt x="641002" y="216076"/>
                    </a:cubicBezTo>
                    <a:lnTo>
                      <a:pt x="71540" y="216076"/>
                    </a:lnTo>
                    <a:cubicBezTo>
                      <a:pt x="32030" y="216076"/>
                      <a:pt x="0" y="184047"/>
                      <a:pt x="0" y="144536"/>
                    </a:cubicBezTo>
                    <a:lnTo>
                      <a:pt x="0" y="71540"/>
                    </a:lnTo>
                    <a:cubicBezTo>
                      <a:pt x="0" y="32030"/>
                      <a:pt x="32030" y="0"/>
                      <a:pt x="71540" y="0"/>
                    </a:cubicBezTo>
                    <a:close/>
                  </a:path>
                </a:pathLst>
              </a:custGeom>
              <a:solidFill>
                <a:srgbClr val="EDA63A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500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8314745" y="5613637"/>
              <a:ext cx="1658509" cy="47096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5063"/>
                </a:lnSpc>
              </a:pPr>
              <a:r>
                <a:rPr lang="en-US" sz="4000" dirty="0">
                  <a:latin typeface="Agrandir Narrow Black"/>
                </a:rPr>
                <a:t>100</a:t>
              </a:r>
            </a:p>
          </p:txBody>
        </p:sp>
      </p:grpSp>
      <p:pic>
        <p:nvPicPr>
          <p:cNvPr id="17" name="Picture 16" descr="A picture containing keyboard&#10;&#10;Description automatically generated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28FC3309-7217-D59B-4880-C558095A8F4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0350" r="29645" b="31327"/>
          <a:stretch/>
        </p:blipFill>
        <p:spPr>
          <a:xfrm>
            <a:off x="15925800" y="8749202"/>
            <a:ext cx="1131118" cy="101819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21022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31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26EACB11-EE66-8025-4E8E-1AC5B775BA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5" name="Picture 28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89471ACA-FE54-A268-F8C4-79AF8BCCABB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790" t="70472" r="48606" b="10210"/>
          <a:stretch>
            <a:fillRect/>
          </a:stretch>
        </p:blipFill>
        <p:spPr>
          <a:xfrm>
            <a:off x="15770461" y="8736054"/>
            <a:ext cx="1222139" cy="1044487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31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picture containing keyboard&#10;&#10;Description automatically generated">
            <a:hlinkClick r:id="rId4" action="ppaction://hlinksldjump">
              <a:snd r:embed="rId5" name="click.wav"/>
            </a:hlinkClick>
            <a:extLst>
              <a:ext uri="{FF2B5EF4-FFF2-40B4-BE49-F238E27FC236}">
                <a16:creationId xmlns:a16="http://schemas.microsoft.com/office/drawing/2014/main" id="{6AB53BB8-DBD5-D657-E251-D5F082F4222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0350" r="29645" b="31327"/>
          <a:stretch/>
        </p:blipFill>
        <p:spPr>
          <a:xfrm>
            <a:off x="15925800" y="8749202"/>
            <a:ext cx="1131118" cy="101819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87E79A8-9989-B0BE-BA97-ECBB37EF8B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Picture 1" descr="A picture containing keyboard&#10;&#10;Description automatically generated">
            <a:hlinkClick r:id="rId4" action="ppaction://hlinksldjump">
              <a:snd r:embed="rId5" name="click.wav"/>
            </a:hlinkClick>
            <a:extLst>
              <a:ext uri="{FF2B5EF4-FFF2-40B4-BE49-F238E27FC236}">
                <a16:creationId xmlns:a16="http://schemas.microsoft.com/office/drawing/2014/main" id="{8C85A1A1-45A2-0C79-3693-766F19013FE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0350" r="29645" b="31327"/>
          <a:stretch/>
        </p:blipFill>
        <p:spPr>
          <a:xfrm>
            <a:off x="16078200" y="8901602"/>
            <a:ext cx="1131118" cy="101819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1369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66579" y="2471730"/>
            <a:ext cx="15954841" cy="14478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579"/>
              </a:lnSpc>
            </a:pPr>
            <a:r>
              <a:rPr lang="en-US" sz="11136" dirty="0">
                <a:solidFill>
                  <a:srgbClr val="000000"/>
                </a:solidFill>
                <a:latin typeface="Foda Display"/>
              </a:rPr>
              <a:t>Yakin </a:t>
            </a:r>
            <a:r>
              <a:rPr lang="en-US" sz="11136" dirty="0" err="1">
                <a:solidFill>
                  <a:srgbClr val="000000"/>
                </a:solidFill>
                <a:latin typeface="Foda Display"/>
              </a:rPr>
              <a:t>Ingin</a:t>
            </a:r>
            <a:r>
              <a:rPr lang="en-US" sz="11136" dirty="0">
                <a:solidFill>
                  <a:srgbClr val="000000"/>
                </a:solidFill>
                <a:latin typeface="Foda Display"/>
              </a:rPr>
              <a:t> </a:t>
            </a:r>
            <a:r>
              <a:rPr lang="en-US" sz="11136" dirty="0" err="1">
                <a:solidFill>
                  <a:srgbClr val="000000"/>
                </a:solidFill>
                <a:latin typeface="Foda Display"/>
              </a:rPr>
              <a:t>Keluar</a:t>
            </a:r>
            <a:r>
              <a:rPr lang="en-US" sz="11136" dirty="0">
                <a:solidFill>
                  <a:srgbClr val="000000"/>
                </a:solidFill>
                <a:latin typeface="Foda Display"/>
              </a:rPr>
              <a:t>?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2288CF9-6A82-0E44-9020-633C63ED01C3}"/>
              </a:ext>
            </a:extLst>
          </p:cNvPr>
          <p:cNvGrpSpPr/>
          <p:nvPr/>
        </p:nvGrpSpPr>
        <p:grpSpPr>
          <a:xfrm>
            <a:off x="4689907" y="5121906"/>
            <a:ext cx="3300505" cy="1048765"/>
            <a:chOff x="4594658" y="5010614"/>
            <a:chExt cx="3300505" cy="1048765"/>
          </a:xfrm>
        </p:grpSpPr>
        <p:grpSp>
          <p:nvGrpSpPr>
            <p:cNvPr id="6" name="Group 6"/>
            <p:cNvGrpSpPr/>
            <p:nvPr/>
          </p:nvGrpSpPr>
          <p:grpSpPr>
            <a:xfrm rot="5400000">
              <a:off x="5720528" y="3884744"/>
              <a:ext cx="1048765" cy="3300505"/>
              <a:chOff x="0" y="0"/>
              <a:chExt cx="220021" cy="692414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220021" cy="692414"/>
              </a:xfrm>
              <a:custGeom>
                <a:avLst/>
                <a:gdLst/>
                <a:ahLst/>
                <a:cxnLst/>
                <a:rect l="l" t="t" r="r" b="b"/>
                <a:pathLst>
                  <a:path w="220021" h="692414">
                    <a:moveTo>
                      <a:pt x="110010" y="0"/>
                    </a:moveTo>
                    <a:lnTo>
                      <a:pt x="110010" y="0"/>
                    </a:lnTo>
                    <a:cubicBezTo>
                      <a:pt x="139187" y="0"/>
                      <a:pt x="167168" y="11590"/>
                      <a:pt x="187799" y="32221"/>
                    </a:cubicBezTo>
                    <a:cubicBezTo>
                      <a:pt x="208430" y="52852"/>
                      <a:pt x="220021" y="80834"/>
                      <a:pt x="220021" y="110010"/>
                    </a:cubicBezTo>
                    <a:lnTo>
                      <a:pt x="220021" y="582403"/>
                    </a:lnTo>
                    <a:cubicBezTo>
                      <a:pt x="220021" y="611580"/>
                      <a:pt x="208430" y="639561"/>
                      <a:pt x="187799" y="660192"/>
                    </a:cubicBezTo>
                    <a:cubicBezTo>
                      <a:pt x="167168" y="680823"/>
                      <a:pt x="139187" y="692414"/>
                      <a:pt x="110010" y="692414"/>
                    </a:cubicBezTo>
                    <a:lnTo>
                      <a:pt x="110010" y="692414"/>
                    </a:lnTo>
                    <a:cubicBezTo>
                      <a:pt x="80834" y="692414"/>
                      <a:pt x="52852" y="680823"/>
                      <a:pt x="32221" y="660192"/>
                    </a:cubicBezTo>
                    <a:cubicBezTo>
                      <a:pt x="11590" y="639561"/>
                      <a:pt x="0" y="611580"/>
                      <a:pt x="0" y="582403"/>
                    </a:cubicBezTo>
                    <a:lnTo>
                      <a:pt x="0" y="110010"/>
                    </a:lnTo>
                    <a:cubicBezTo>
                      <a:pt x="0" y="80834"/>
                      <a:pt x="11590" y="52852"/>
                      <a:pt x="32221" y="32221"/>
                    </a:cubicBezTo>
                    <a:cubicBezTo>
                      <a:pt x="52852" y="11590"/>
                      <a:pt x="80834" y="0"/>
                      <a:pt x="110010" y="0"/>
                    </a:cubicBezTo>
                    <a:close/>
                  </a:path>
                </a:pathLst>
              </a:custGeom>
              <a:solidFill>
                <a:srgbClr val="EDA63A"/>
              </a:solidFill>
              <a:ln>
                <a:noFill/>
              </a:ln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500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5918876" y="5275117"/>
              <a:ext cx="652067" cy="51975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313"/>
                </a:lnSpc>
              </a:pPr>
              <a:r>
                <a:rPr lang="en-US" sz="3081" dirty="0">
                  <a:latin typeface="Agrandir Narrow Black"/>
                  <a:hlinkClick r:id="" action="ppaction://hlinkshowjump?jump=endshow">
                    <a:snd r:embed="rId4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YA</a:t>
              </a:r>
              <a:endParaRPr lang="en-US" sz="3081" dirty="0">
                <a:latin typeface="Agrandir Narrow Black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EAA287D-22A0-1C83-B4A6-6D87F3C4C999}"/>
              </a:ext>
            </a:extLst>
          </p:cNvPr>
          <p:cNvGrpSpPr/>
          <p:nvPr/>
        </p:nvGrpSpPr>
        <p:grpSpPr>
          <a:xfrm>
            <a:off x="10297586" y="5121906"/>
            <a:ext cx="3300505" cy="1048765"/>
            <a:chOff x="10202337" y="5010614"/>
            <a:chExt cx="3300505" cy="1048765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11328207" y="3884744"/>
              <a:ext cx="1048765" cy="3300505"/>
              <a:chOff x="0" y="0"/>
              <a:chExt cx="220021" cy="692414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20021" cy="692414"/>
              </a:xfrm>
              <a:custGeom>
                <a:avLst/>
                <a:gdLst/>
                <a:ahLst/>
                <a:cxnLst/>
                <a:rect l="l" t="t" r="r" b="b"/>
                <a:pathLst>
                  <a:path w="220021" h="692414">
                    <a:moveTo>
                      <a:pt x="110010" y="0"/>
                    </a:moveTo>
                    <a:lnTo>
                      <a:pt x="110010" y="0"/>
                    </a:lnTo>
                    <a:cubicBezTo>
                      <a:pt x="139187" y="0"/>
                      <a:pt x="167168" y="11590"/>
                      <a:pt x="187799" y="32221"/>
                    </a:cubicBezTo>
                    <a:cubicBezTo>
                      <a:pt x="208430" y="52852"/>
                      <a:pt x="220021" y="80834"/>
                      <a:pt x="220021" y="110010"/>
                    </a:cubicBezTo>
                    <a:lnTo>
                      <a:pt x="220021" y="582403"/>
                    </a:lnTo>
                    <a:cubicBezTo>
                      <a:pt x="220021" y="611580"/>
                      <a:pt x="208430" y="639561"/>
                      <a:pt x="187799" y="660192"/>
                    </a:cubicBezTo>
                    <a:cubicBezTo>
                      <a:pt x="167168" y="680823"/>
                      <a:pt x="139187" y="692414"/>
                      <a:pt x="110010" y="692414"/>
                    </a:cubicBezTo>
                    <a:lnTo>
                      <a:pt x="110010" y="692414"/>
                    </a:lnTo>
                    <a:cubicBezTo>
                      <a:pt x="80834" y="692414"/>
                      <a:pt x="52852" y="680823"/>
                      <a:pt x="32221" y="660192"/>
                    </a:cubicBezTo>
                    <a:cubicBezTo>
                      <a:pt x="11590" y="639561"/>
                      <a:pt x="0" y="611580"/>
                      <a:pt x="0" y="582403"/>
                    </a:cubicBezTo>
                    <a:lnTo>
                      <a:pt x="0" y="110010"/>
                    </a:lnTo>
                    <a:cubicBezTo>
                      <a:pt x="0" y="80834"/>
                      <a:pt x="11590" y="52852"/>
                      <a:pt x="32221" y="32221"/>
                    </a:cubicBezTo>
                    <a:cubicBezTo>
                      <a:pt x="52852" y="11590"/>
                      <a:pt x="80834" y="0"/>
                      <a:pt x="110010" y="0"/>
                    </a:cubicBezTo>
                    <a:close/>
                  </a:path>
                </a:pathLst>
              </a:custGeom>
              <a:solidFill>
                <a:srgbClr val="EDA63A"/>
              </a:solidFill>
              <a:ln>
                <a:noFill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500"/>
                  </a:lnSpc>
                </a:pPr>
                <a:endParaRPr/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11217524" y="5275117"/>
              <a:ext cx="1270130" cy="51975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313"/>
                </a:lnSpc>
              </a:pPr>
              <a:r>
                <a:rPr lang="en-US" sz="3081" dirty="0">
                  <a:latin typeface="Agrandir Narrow Black"/>
                  <a:hlinkClick r:id="rId5" action="ppaction://hlinksldjump">
                    <a:snd r:embed="rId4" name="click.wav"/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TIDAK</a:t>
              </a:r>
              <a:endParaRPr lang="en-US" sz="3081" dirty="0">
                <a:latin typeface="Agrandir Narrow Black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28700" y="8711039"/>
            <a:ext cx="16230600" cy="1094521"/>
            <a:chOff x="0" y="0"/>
            <a:chExt cx="4274726" cy="28826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id="{B6969326-B3AC-C42B-6D2B-2176634EF7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12" name="Picture 12">
            <a:hlinkClick r:id="rId5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>
          <a:blip r:embed="rId7"/>
          <a:srcRect t="8146" r="33235" b="29462"/>
          <a:stretch>
            <a:fillRect/>
          </a:stretch>
        </p:blipFill>
        <p:spPr>
          <a:xfrm>
            <a:off x="3324490" y="3004757"/>
            <a:ext cx="2263223" cy="2760163"/>
          </a:xfrm>
          <a:prstGeom prst="rect">
            <a:avLst/>
          </a:prstGeom>
        </p:spPr>
      </p:pic>
      <p:pic>
        <p:nvPicPr>
          <p:cNvPr id="13" name="Picture 13">
            <a:hlinkClick r:id="rId8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>
          <a:blip r:embed="rId7"/>
          <a:srcRect t="8146" r="33235" b="29462"/>
          <a:stretch>
            <a:fillRect/>
          </a:stretch>
        </p:blipFill>
        <p:spPr>
          <a:xfrm>
            <a:off x="6265384" y="3004757"/>
            <a:ext cx="2263223" cy="2760163"/>
          </a:xfrm>
          <a:prstGeom prst="rect">
            <a:avLst/>
          </a:prstGeom>
        </p:spPr>
      </p:pic>
      <p:pic>
        <p:nvPicPr>
          <p:cNvPr id="14" name="Picture 14">
            <a:hlinkClick r:id="rId9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>
          <a:blip r:embed="rId7"/>
          <a:srcRect t="8146" r="33235" b="29462"/>
          <a:stretch>
            <a:fillRect/>
          </a:stretch>
        </p:blipFill>
        <p:spPr>
          <a:xfrm>
            <a:off x="9175408" y="3004757"/>
            <a:ext cx="2263223" cy="2760163"/>
          </a:xfrm>
          <a:prstGeom prst="rect">
            <a:avLst/>
          </a:prstGeom>
        </p:spPr>
      </p:pic>
      <p:pic>
        <p:nvPicPr>
          <p:cNvPr id="15" name="Picture 15">
            <a:hlinkClick r:id="rId10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>
          <a:blip r:embed="rId7"/>
          <a:srcRect t="8146" r="33235" b="29462"/>
          <a:stretch>
            <a:fillRect/>
          </a:stretch>
        </p:blipFill>
        <p:spPr>
          <a:xfrm>
            <a:off x="12075328" y="3022316"/>
            <a:ext cx="2263223" cy="2760163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11"/>
          <a:srcRect/>
          <a:stretch>
            <a:fillRect/>
          </a:stretch>
        </p:blipFill>
        <p:spPr>
          <a:xfrm>
            <a:off x="4211162" y="2754530"/>
            <a:ext cx="590147" cy="601424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11"/>
          <a:srcRect/>
          <a:stretch>
            <a:fillRect/>
          </a:stretch>
        </p:blipFill>
        <p:spPr>
          <a:xfrm>
            <a:off x="7108200" y="2754530"/>
            <a:ext cx="463408" cy="472263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11"/>
          <a:srcRect/>
          <a:stretch>
            <a:fillRect/>
          </a:stretch>
        </p:blipFill>
        <p:spPr>
          <a:xfrm>
            <a:off x="10073616" y="2754530"/>
            <a:ext cx="525529" cy="535571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11"/>
          <a:srcRect/>
          <a:stretch>
            <a:fillRect/>
          </a:stretch>
        </p:blipFill>
        <p:spPr>
          <a:xfrm>
            <a:off x="12951426" y="2754530"/>
            <a:ext cx="525529" cy="535571"/>
          </a:xfrm>
          <a:prstGeom prst="rect">
            <a:avLst/>
          </a:prstGeom>
        </p:spPr>
      </p:pic>
      <p:pic>
        <p:nvPicPr>
          <p:cNvPr id="20" name="Picture 20">
            <a:hlinkClick r:id="rId12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>
          <a:blip r:embed="rId7"/>
          <a:srcRect t="8146" r="33235" b="29462"/>
          <a:stretch>
            <a:fillRect/>
          </a:stretch>
        </p:blipFill>
        <p:spPr>
          <a:xfrm>
            <a:off x="4810834" y="6137480"/>
            <a:ext cx="2263223" cy="2760163"/>
          </a:xfrm>
          <a:prstGeom prst="rect">
            <a:avLst/>
          </a:prstGeom>
        </p:spPr>
      </p:pic>
      <p:pic>
        <p:nvPicPr>
          <p:cNvPr id="21" name="Picture 21">
            <a:hlinkClick r:id="rId13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>
          <a:blip r:embed="rId7"/>
          <a:srcRect t="8146" r="33235" b="29462"/>
          <a:stretch>
            <a:fillRect/>
          </a:stretch>
        </p:blipFill>
        <p:spPr>
          <a:xfrm>
            <a:off x="7720858" y="6137480"/>
            <a:ext cx="2263223" cy="2760163"/>
          </a:xfrm>
          <a:prstGeom prst="rect">
            <a:avLst/>
          </a:prstGeom>
        </p:spPr>
      </p:pic>
      <p:pic>
        <p:nvPicPr>
          <p:cNvPr id="22" name="Picture 22">
            <a:hlinkClick r:id="rId14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>
          <a:blip r:embed="rId7"/>
          <a:srcRect t="8146" r="33235" b="29462"/>
          <a:stretch>
            <a:fillRect/>
          </a:stretch>
        </p:blipFill>
        <p:spPr>
          <a:xfrm>
            <a:off x="10620778" y="6155039"/>
            <a:ext cx="2263223" cy="2760163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11"/>
          <a:srcRect/>
          <a:stretch>
            <a:fillRect/>
          </a:stretch>
        </p:blipFill>
        <p:spPr>
          <a:xfrm>
            <a:off x="5653650" y="5887253"/>
            <a:ext cx="463408" cy="472263"/>
          </a:xfrm>
          <a:prstGeom prst="rect">
            <a:avLst/>
          </a:prstGeom>
        </p:spPr>
      </p:pic>
      <p:pic>
        <p:nvPicPr>
          <p:cNvPr id="24" name="Picture 24"/>
          <p:cNvPicPr>
            <a:picLocks noChangeAspect="1"/>
          </p:cNvPicPr>
          <p:nvPr/>
        </p:nvPicPr>
        <p:blipFill>
          <a:blip r:embed="rId11"/>
          <a:srcRect/>
          <a:stretch>
            <a:fillRect/>
          </a:stretch>
        </p:blipFill>
        <p:spPr>
          <a:xfrm>
            <a:off x="8619066" y="5887253"/>
            <a:ext cx="525529" cy="535571"/>
          </a:xfrm>
          <a:prstGeom prst="rect">
            <a:avLst/>
          </a:prstGeom>
        </p:spPr>
      </p:pic>
      <p:pic>
        <p:nvPicPr>
          <p:cNvPr id="25" name="Picture 25"/>
          <p:cNvPicPr>
            <a:picLocks noChangeAspect="1"/>
          </p:cNvPicPr>
          <p:nvPr/>
        </p:nvPicPr>
        <p:blipFill>
          <a:blip r:embed="rId11"/>
          <a:srcRect/>
          <a:stretch>
            <a:fillRect/>
          </a:stretch>
        </p:blipFill>
        <p:spPr>
          <a:xfrm>
            <a:off x="11496876" y="5887253"/>
            <a:ext cx="525529" cy="535571"/>
          </a:xfrm>
          <a:prstGeom prst="rect">
            <a:avLst/>
          </a:prstGeom>
        </p:spPr>
      </p:pic>
      <p:pic>
        <p:nvPicPr>
          <p:cNvPr id="27" name="Picture 27">
            <a:hlinkClick r:id="rId5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>
          <a:blip r:embed="rId15"/>
          <a:srcRect l="62032" r="27329" b="47813"/>
          <a:stretch>
            <a:fillRect/>
          </a:stretch>
        </p:blipFill>
        <p:spPr>
          <a:xfrm>
            <a:off x="3954892" y="3162300"/>
            <a:ext cx="981259" cy="1715869"/>
          </a:xfrm>
          <a:prstGeom prst="rect">
            <a:avLst/>
          </a:prstGeom>
        </p:spPr>
      </p:pic>
      <p:sp>
        <p:nvSpPr>
          <p:cNvPr id="29" name="TextBox 29"/>
          <p:cNvSpPr txBox="1"/>
          <p:nvPr/>
        </p:nvSpPr>
        <p:spPr>
          <a:xfrm>
            <a:off x="3521912" y="5023811"/>
            <a:ext cx="1868378" cy="326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73"/>
              </a:lnSpc>
            </a:pPr>
            <a:r>
              <a:rPr lang="en-US" sz="2144" dirty="0">
                <a:solidFill>
                  <a:srgbClr val="302C2C"/>
                </a:solidFill>
                <a:latin typeface="Varela Round"/>
              </a:rPr>
              <a:t>Kopi Sumatra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6478149" y="5023811"/>
            <a:ext cx="1837693" cy="326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73"/>
              </a:lnSpc>
            </a:pPr>
            <a:r>
              <a:rPr lang="en-US" sz="2144">
                <a:solidFill>
                  <a:srgbClr val="302C2C"/>
                </a:solidFill>
                <a:latin typeface="Varela Round"/>
              </a:rPr>
              <a:t>Kopi Sulawesi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406895" y="4860408"/>
            <a:ext cx="1858970" cy="653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73"/>
              </a:lnSpc>
            </a:pPr>
            <a:r>
              <a:rPr lang="en-US" sz="2144">
                <a:solidFill>
                  <a:srgbClr val="302C2C"/>
                </a:solidFill>
                <a:latin typeface="Varela Round"/>
              </a:rPr>
              <a:t>Kopi</a:t>
            </a:r>
          </a:p>
          <a:p>
            <a:pPr algn="ctr">
              <a:lnSpc>
                <a:spcPts val="2573"/>
              </a:lnSpc>
            </a:pPr>
            <a:r>
              <a:rPr lang="en-US" sz="2144">
                <a:solidFill>
                  <a:srgbClr val="302C2C"/>
                </a:solidFill>
                <a:latin typeface="Varela Round"/>
              </a:rPr>
              <a:t>Aceh Gayo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2316918" y="4940937"/>
            <a:ext cx="1837693" cy="653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73"/>
              </a:lnSpc>
            </a:pPr>
            <a:r>
              <a:rPr lang="en-US" sz="2144" dirty="0">
                <a:solidFill>
                  <a:srgbClr val="302C2C"/>
                </a:solidFill>
                <a:latin typeface="Varela Round"/>
              </a:rPr>
              <a:t>Kopi Bali </a:t>
            </a:r>
            <a:r>
              <a:rPr lang="en-US" sz="2144" dirty="0" err="1">
                <a:solidFill>
                  <a:srgbClr val="302C2C"/>
                </a:solidFill>
                <a:latin typeface="Varela Round"/>
              </a:rPr>
              <a:t>Kintamani</a:t>
            </a:r>
            <a:endParaRPr lang="en-US" sz="2144" dirty="0">
              <a:solidFill>
                <a:srgbClr val="302C2C"/>
              </a:solidFill>
              <a:latin typeface="Varela Round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5023599" y="8194917"/>
            <a:ext cx="1837693" cy="653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73"/>
              </a:lnSpc>
            </a:pPr>
            <a:r>
              <a:rPr lang="en-US" sz="2144" dirty="0">
                <a:solidFill>
                  <a:srgbClr val="302C2C"/>
                </a:solidFill>
                <a:latin typeface="Varela Round"/>
              </a:rPr>
              <a:t>Kopi Papua </a:t>
            </a:r>
            <a:r>
              <a:rPr lang="en-US" sz="2144" dirty="0" err="1">
                <a:solidFill>
                  <a:srgbClr val="302C2C"/>
                </a:solidFill>
                <a:latin typeface="Varela Round"/>
              </a:rPr>
              <a:t>Wamena</a:t>
            </a:r>
            <a:endParaRPr lang="en-US" sz="2144" dirty="0">
              <a:solidFill>
                <a:srgbClr val="302C2C"/>
              </a:solidFill>
              <a:latin typeface="Varela Round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7952345" y="8194917"/>
            <a:ext cx="1858970" cy="653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73"/>
              </a:lnSpc>
            </a:pPr>
            <a:r>
              <a:rPr lang="en-US" sz="2144">
                <a:solidFill>
                  <a:srgbClr val="302C2C"/>
                </a:solidFill>
                <a:latin typeface="Varela Round"/>
              </a:rPr>
              <a:t>Kopi Flores Bajawa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0862369" y="8358319"/>
            <a:ext cx="1837693" cy="326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73"/>
              </a:lnSpc>
            </a:pPr>
            <a:r>
              <a:rPr lang="en-US" sz="2144">
                <a:solidFill>
                  <a:srgbClr val="302C2C"/>
                </a:solidFill>
                <a:latin typeface="Varela Round"/>
              </a:rPr>
              <a:t>Kopi Jawa</a:t>
            </a:r>
          </a:p>
        </p:txBody>
      </p:sp>
      <p:pic>
        <p:nvPicPr>
          <p:cNvPr id="36" name="Picture 36">
            <a:hlinkClick r:id="rId8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>
          <a:blip r:embed="rId15"/>
          <a:srcRect l="71481" r="15932" b="47813"/>
          <a:stretch>
            <a:fillRect/>
          </a:stretch>
        </p:blipFill>
        <p:spPr>
          <a:xfrm>
            <a:off x="6809750" y="3162300"/>
            <a:ext cx="1160972" cy="1715869"/>
          </a:xfrm>
          <a:prstGeom prst="rect">
            <a:avLst/>
          </a:prstGeom>
        </p:spPr>
      </p:pic>
      <p:pic>
        <p:nvPicPr>
          <p:cNvPr id="37" name="Picture 37">
            <a:hlinkClick r:id="rId9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>
          <a:blip r:embed="rId15"/>
          <a:srcRect l="84434" r="2988" b="47813"/>
          <a:stretch>
            <a:fillRect/>
          </a:stretch>
        </p:blipFill>
        <p:spPr>
          <a:xfrm>
            <a:off x="9756362" y="3162300"/>
            <a:ext cx="1160035" cy="1715869"/>
          </a:xfrm>
          <a:prstGeom prst="rect">
            <a:avLst/>
          </a:prstGeom>
        </p:spPr>
      </p:pic>
      <p:pic>
        <p:nvPicPr>
          <p:cNvPr id="38" name="Picture 38">
            <a:hlinkClick r:id="rId10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>
          <a:blip r:embed="rId15"/>
          <a:srcRect l="84434" t="49685" r="2988" b="12090"/>
          <a:stretch>
            <a:fillRect/>
          </a:stretch>
        </p:blipFill>
        <p:spPr>
          <a:xfrm>
            <a:off x="12655748" y="3539137"/>
            <a:ext cx="1160035" cy="1256778"/>
          </a:xfrm>
          <a:prstGeom prst="rect">
            <a:avLst/>
          </a:prstGeom>
        </p:spPr>
      </p:pic>
      <p:pic>
        <p:nvPicPr>
          <p:cNvPr id="39" name="Picture 39">
            <a:hlinkClick r:id="rId12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>
          <a:blip r:embed="rId15"/>
          <a:srcRect l="74306" t="53358" r="15565" b="11835"/>
          <a:stretch>
            <a:fillRect/>
          </a:stretch>
        </p:blipFill>
        <p:spPr>
          <a:xfrm>
            <a:off x="5418259" y="6743700"/>
            <a:ext cx="934189" cy="1144384"/>
          </a:xfrm>
          <a:prstGeom prst="rect">
            <a:avLst/>
          </a:prstGeom>
        </p:spPr>
      </p:pic>
      <p:pic>
        <p:nvPicPr>
          <p:cNvPr id="40" name="Picture 40">
            <a:hlinkClick r:id="rId13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>
          <a:blip r:embed="rId15"/>
          <a:srcRect l="62599" t="53358" r="27681" b="11835"/>
          <a:stretch>
            <a:fillRect/>
          </a:stretch>
        </p:blipFill>
        <p:spPr>
          <a:xfrm>
            <a:off x="8380130" y="6743699"/>
            <a:ext cx="972137" cy="1240971"/>
          </a:xfrm>
          <a:prstGeom prst="rect">
            <a:avLst/>
          </a:prstGeom>
        </p:spPr>
      </p:pic>
      <p:pic>
        <p:nvPicPr>
          <p:cNvPr id="41" name="Picture 41">
            <a:hlinkClick r:id="rId14" action="ppaction://hlinksldjump">
              <a:snd r:embed="rId6" name="click.wav"/>
            </a:hlinkClick>
          </p:cNvPr>
          <p:cNvPicPr>
            <a:picLocks noChangeAspect="1"/>
          </p:cNvPicPr>
          <p:nvPr/>
        </p:nvPicPr>
        <p:blipFill>
          <a:blip r:embed="rId15"/>
          <a:srcRect l="51378" t="53358" r="38226" b="11835"/>
          <a:stretch>
            <a:fillRect/>
          </a:stretch>
        </p:blipFill>
        <p:spPr>
          <a:xfrm>
            <a:off x="11348549" y="6743700"/>
            <a:ext cx="958845" cy="1144384"/>
          </a:xfrm>
          <a:prstGeom prst="rect">
            <a:avLst/>
          </a:prstGeom>
        </p:spPr>
      </p:pic>
      <p:pic>
        <p:nvPicPr>
          <p:cNvPr id="46" name="Picture 13">
            <a:hlinkClick r:id="rId16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554232FB-854E-839C-98B4-89BDAD7C939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8146" r="33235" b="29462"/>
          <a:stretch>
            <a:fillRect/>
          </a:stretch>
        </p:blipFill>
        <p:spPr>
          <a:xfrm>
            <a:off x="1659539" y="6157637"/>
            <a:ext cx="2263223" cy="2264079"/>
          </a:xfrm>
          <a:prstGeom prst="rect">
            <a:avLst/>
          </a:prstGeom>
        </p:spPr>
      </p:pic>
      <p:pic>
        <p:nvPicPr>
          <p:cNvPr id="47" name="Picture 17">
            <a:extLst>
              <a:ext uri="{FF2B5EF4-FFF2-40B4-BE49-F238E27FC236}">
                <a16:creationId xmlns:a16="http://schemas.microsoft.com/office/drawing/2014/main" id="{52397A04-F003-866B-E6A5-6D4DE14CD4C7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>
            <a:fillRect/>
          </a:stretch>
        </p:blipFill>
        <p:spPr>
          <a:xfrm>
            <a:off x="2502355" y="5907410"/>
            <a:ext cx="463408" cy="472263"/>
          </a:xfrm>
          <a:prstGeom prst="rect">
            <a:avLst/>
          </a:prstGeom>
        </p:spPr>
      </p:pic>
      <p:pic>
        <p:nvPicPr>
          <p:cNvPr id="44" name="Picture 43">
            <a:hlinkClick r:id="rId16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BDB7F83B-856B-0615-45EF-237CAEBC9DFA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207" r="71337" b="3490"/>
          <a:stretch/>
        </p:blipFill>
        <p:spPr>
          <a:xfrm>
            <a:off x="2299195" y="6493852"/>
            <a:ext cx="1046364" cy="981844"/>
          </a:xfrm>
          <a:prstGeom prst="rect">
            <a:avLst/>
          </a:prstGeom>
        </p:spPr>
      </p:pic>
      <p:sp>
        <p:nvSpPr>
          <p:cNvPr id="48" name="TextBox 33">
            <a:extLst>
              <a:ext uri="{FF2B5EF4-FFF2-40B4-BE49-F238E27FC236}">
                <a16:creationId xmlns:a16="http://schemas.microsoft.com/office/drawing/2014/main" id="{1C073C17-FF8E-84C1-C80C-BDBB71E08830}"/>
              </a:ext>
            </a:extLst>
          </p:cNvPr>
          <p:cNvSpPr txBox="1"/>
          <p:nvPr/>
        </p:nvSpPr>
        <p:spPr>
          <a:xfrm>
            <a:off x="2409290" y="7642091"/>
            <a:ext cx="763719" cy="3284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73"/>
              </a:lnSpc>
            </a:pPr>
            <a:r>
              <a:rPr lang="en-US" sz="2144" dirty="0">
                <a:solidFill>
                  <a:srgbClr val="302C2C"/>
                </a:solidFill>
                <a:latin typeface="Varela Round"/>
              </a:rPr>
              <a:t>Video</a:t>
            </a:r>
          </a:p>
        </p:txBody>
      </p:sp>
      <p:pic>
        <p:nvPicPr>
          <p:cNvPr id="43" name="Picture 42" descr="A picture containing keyboard&#10;&#10;Description automatically generated">
            <a:hlinkClick r:id="rId18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6EB6F065-2279-645F-5AE9-1E77E5D94D8C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0350" r="29645" b="31327"/>
          <a:stretch/>
        </p:blipFill>
        <p:spPr>
          <a:xfrm>
            <a:off x="15925800" y="8749202"/>
            <a:ext cx="1131118" cy="1018193"/>
          </a:xfrm>
          <a:prstGeom prst="rect">
            <a:avLst/>
          </a:prstGeom>
        </p:spPr>
      </p:pic>
      <p:pic>
        <p:nvPicPr>
          <p:cNvPr id="26" name="Picture 13">
            <a:hlinkClick r:id="rId20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68A276FF-65E2-1C44-6C3C-33DCF0763E1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8146" r="33235" b="29462"/>
          <a:stretch>
            <a:fillRect/>
          </a:stretch>
        </p:blipFill>
        <p:spPr>
          <a:xfrm>
            <a:off x="13760099" y="6138519"/>
            <a:ext cx="2263223" cy="2264079"/>
          </a:xfrm>
          <a:prstGeom prst="rect">
            <a:avLst/>
          </a:prstGeom>
        </p:spPr>
      </p:pic>
      <p:pic>
        <p:nvPicPr>
          <p:cNvPr id="42" name="Picture 17">
            <a:extLst>
              <a:ext uri="{FF2B5EF4-FFF2-40B4-BE49-F238E27FC236}">
                <a16:creationId xmlns:a16="http://schemas.microsoft.com/office/drawing/2014/main" id="{896FEAA2-1FCB-B4B3-5605-01F1322E56FE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>
            <a:fillRect/>
          </a:stretch>
        </p:blipFill>
        <p:spPr>
          <a:xfrm>
            <a:off x="14602915" y="5888292"/>
            <a:ext cx="463408" cy="472263"/>
          </a:xfrm>
          <a:prstGeom prst="rect">
            <a:avLst/>
          </a:prstGeom>
        </p:spPr>
      </p:pic>
      <p:sp>
        <p:nvSpPr>
          <p:cNvPr id="53" name="TextBox 33">
            <a:extLst>
              <a:ext uri="{FF2B5EF4-FFF2-40B4-BE49-F238E27FC236}">
                <a16:creationId xmlns:a16="http://schemas.microsoft.com/office/drawing/2014/main" id="{DF45E125-1918-DB7B-85EF-D601D1F25BF4}"/>
              </a:ext>
            </a:extLst>
          </p:cNvPr>
          <p:cNvSpPr txBox="1"/>
          <p:nvPr/>
        </p:nvSpPr>
        <p:spPr>
          <a:xfrm>
            <a:off x="14357265" y="7627654"/>
            <a:ext cx="1068889" cy="3284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73"/>
              </a:lnSpc>
            </a:pPr>
            <a:r>
              <a:rPr lang="en-US" sz="2144" dirty="0" err="1">
                <a:solidFill>
                  <a:srgbClr val="302C2C"/>
                </a:solidFill>
                <a:latin typeface="Varela Round"/>
              </a:rPr>
              <a:t>Animasi</a:t>
            </a:r>
            <a:endParaRPr lang="en-US" sz="2144" dirty="0">
              <a:solidFill>
                <a:srgbClr val="302C2C"/>
              </a:solidFill>
              <a:latin typeface="Varela Round"/>
            </a:endParaRPr>
          </a:p>
        </p:txBody>
      </p:sp>
      <p:pic>
        <p:nvPicPr>
          <p:cNvPr id="56" name="Picture 55" descr="Icon&#10;&#10;Description automatically generated with medium confidence">
            <a:hlinkClick r:id="rId20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97C82E11-E603-5E29-1F53-BCBFBD95399E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29" r="73237" b="37501"/>
          <a:stretch/>
        </p:blipFill>
        <p:spPr>
          <a:xfrm>
            <a:off x="14363951" y="6591300"/>
            <a:ext cx="1037473" cy="981844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t="10125" r="1012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849036"/>
            <a:ext cx="16230600" cy="8409264"/>
            <a:chOff x="0" y="0"/>
            <a:chExt cx="4274726" cy="22147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4786"/>
            </a:xfrm>
            <a:custGeom>
              <a:avLst/>
              <a:gdLst/>
              <a:ahLst/>
              <a:cxnLst/>
              <a:rect l="l" t="t" r="r" b="b"/>
              <a:pathLst>
                <a:path w="4274726" h="221478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90459"/>
                  </a:lnTo>
                  <a:cubicBezTo>
                    <a:pt x="4274726" y="2196911"/>
                    <a:pt x="4272163" y="2203098"/>
                    <a:pt x="4267601" y="2207660"/>
                  </a:cubicBezTo>
                  <a:cubicBezTo>
                    <a:pt x="4263039" y="2212223"/>
                    <a:pt x="4256851" y="2214786"/>
                    <a:pt x="4250399" y="2214786"/>
                  </a:cubicBezTo>
                  <a:lnTo>
                    <a:pt x="24327" y="2214786"/>
                  </a:lnTo>
                  <a:cubicBezTo>
                    <a:pt x="10891" y="2214786"/>
                    <a:pt x="0" y="2203894"/>
                    <a:pt x="0" y="2190459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2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8711039"/>
            <a:ext cx="16230600" cy="1094521"/>
            <a:chOff x="0" y="0"/>
            <a:chExt cx="4274726" cy="2882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0741364" y="449646"/>
            <a:ext cx="7023490" cy="7023490"/>
            <a:chOff x="0" y="0"/>
            <a:chExt cx="3282950" cy="328295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282950" cy="3282950"/>
            </a:xfrm>
            <a:custGeom>
              <a:avLst/>
              <a:gdLst/>
              <a:ahLst/>
              <a:cxnLst/>
              <a:rect l="l" t="t" r="r" b="b"/>
              <a:pathLst>
                <a:path w="3282950" h="3282950">
                  <a:moveTo>
                    <a:pt x="0" y="0"/>
                  </a:moveTo>
                  <a:lnTo>
                    <a:pt x="2532380" y="0"/>
                  </a:lnTo>
                  <a:cubicBezTo>
                    <a:pt x="2946400" y="0"/>
                    <a:pt x="3282950" y="336550"/>
                    <a:pt x="3282950" y="750570"/>
                  </a:cubicBezTo>
                  <a:lnTo>
                    <a:pt x="3282950" y="750570"/>
                  </a:lnTo>
                  <a:lnTo>
                    <a:pt x="3282950" y="3282950"/>
                  </a:lnTo>
                  <a:lnTo>
                    <a:pt x="3282950" y="3282950"/>
                  </a:lnTo>
                  <a:lnTo>
                    <a:pt x="0" y="3282950"/>
                  </a:lnTo>
                  <a:lnTo>
                    <a:pt x="0" y="328295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37219" r="-16165"/>
              </a:stretch>
            </a:blipFill>
          </p:spPr>
        </p:sp>
      </p:grpSp>
      <p:grpSp>
        <p:nvGrpSpPr>
          <p:cNvPr id="11" name="Group 11"/>
          <p:cNvGrpSpPr/>
          <p:nvPr/>
        </p:nvGrpSpPr>
        <p:grpSpPr>
          <a:xfrm>
            <a:off x="1718458" y="9075402"/>
            <a:ext cx="378477" cy="378477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268241" y="9075402"/>
            <a:ext cx="378477" cy="378477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718458" y="3270979"/>
            <a:ext cx="8501929" cy="4704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0"/>
              </a:lnSpc>
            </a:pPr>
            <a:r>
              <a:rPr lang="en-US" sz="1921">
                <a:solidFill>
                  <a:srgbClr val="000000"/>
                </a:solidFill>
                <a:latin typeface="Agrandir Thin"/>
              </a:rPr>
              <a:t>     Kopi Sumatera adalah salah satu kopi </a:t>
            </a:r>
            <a:r>
              <a:rPr lang="en-US" sz="1921">
                <a:solidFill>
                  <a:srgbClr val="000000"/>
                </a:solidFill>
                <a:latin typeface="Agrandir Thin Bold"/>
              </a:rPr>
              <a:t>paling terkenal di dunia</a:t>
            </a:r>
            <a:r>
              <a:rPr lang="en-US" sz="1921">
                <a:solidFill>
                  <a:srgbClr val="000000"/>
                </a:solidFill>
                <a:latin typeface="Agrandir Thin"/>
              </a:rPr>
              <a:t>. Kopi Sumatera yang paling terkenal berasal dari Sumatera Utara dengan kopi </a:t>
            </a:r>
            <a:r>
              <a:rPr lang="en-US" sz="1921">
                <a:solidFill>
                  <a:srgbClr val="000000"/>
                </a:solidFill>
                <a:latin typeface="Agrandir Thin Bold"/>
              </a:rPr>
              <a:t>Sidikalang, Lintong dan Mandheling</a:t>
            </a:r>
            <a:r>
              <a:rPr lang="en-US" sz="1921">
                <a:solidFill>
                  <a:srgbClr val="000000"/>
                </a:solidFill>
                <a:latin typeface="Agrandir Thin"/>
              </a:rPr>
              <a:t>. Kopi Sumatera memiliki cita rasa yang berat. Bisa dikatakan paling berat dan kompleks di antara jenis-jenis kopi yang ada di dunia. Beberapa ahli kopi mengatakan kopi Sumatera memiliki cita rasa unik karena dengan karakteristik dengan </a:t>
            </a:r>
            <a:r>
              <a:rPr lang="en-US" sz="1921">
                <a:solidFill>
                  <a:srgbClr val="000000"/>
                </a:solidFill>
                <a:latin typeface="Agrandir Thin Bold"/>
              </a:rPr>
              <a:t>aroma rempah dan juga earthy</a:t>
            </a:r>
            <a:r>
              <a:rPr lang="en-US" sz="1921">
                <a:solidFill>
                  <a:srgbClr val="000000"/>
                </a:solidFill>
                <a:latin typeface="Agrandir Thin"/>
              </a:rPr>
              <a:t>. </a:t>
            </a:r>
          </a:p>
          <a:p>
            <a:pPr>
              <a:lnSpc>
                <a:spcPts val="2690"/>
              </a:lnSpc>
            </a:pPr>
            <a:endParaRPr lang="en-US" sz="1921">
              <a:solidFill>
                <a:srgbClr val="000000"/>
              </a:solidFill>
              <a:latin typeface="Agrandir Thin"/>
            </a:endParaRPr>
          </a:p>
          <a:p>
            <a:pPr>
              <a:lnSpc>
                <a:spcPts val="2690"/>
              </a:lnSpc>
            </a:pPr>
            <a:r>
              <a:rPr lang="en-US" sz="1921">
                <a:solidFill>
                  <a:srgbClr val="000000"/>
                </a:solidFill>
                <a:latin typeface="Agrandir Thin"/>
              </a:rPr>
              <a:t>     Kopi Sumatera memiliki </a:t>
            </a:r>
            <a:r>
              <a:rPr lang="en-US" sz="1921">
                <a:solidFill>
                  <a:srgbClr val="000000"/>
                </a:solidFill>
                <a:latin typeface="Agrandir Thin Bold"/>
              </a:rPr>
              <a:t>tekstur halus dan berbau tajam</a:t>
            </a:r>
            <a:r>
              <a:rPr lang="en-US" sz="1921">
                <a:solidFill>
                  <a:srgbClr val="000000"/>
                </a:solidFill>
                <a:latin typeface="Agrandir Thin"/>
              </a:rPr>
              <a:t>. Inilah yang menyebabkan kopi Sumatera menjadi salah satu kopi paling laris. Kopi Suamtera diproses dalam dua cara yaitu </a:t>
            </a:r>
            <a:r>
              <a:rPr lang="en-US" sz="1921">
                <a:solidFill>
                  <a:srgbClr val="000000"/>
                </a:solidFill>
                <a:latin typeface="Agrandir Thin Bold"/>
              </a:rPr>
              <a:t>proses semi-washed dan dry-processed</a:t>
            </a:r>
            <a:r>
              <a:rPr lang="en-US" sz="1921">
                <a:solidFill>
                  <a:srgbClr val="000000"/>
                </a:solidFill>
                <a:latin typeface="Agrandir Thin"/>
              </a:rPr>
              <a:t>. Ditanam di ketinggian dan kontur tanah ideal menjadikan kopi Sumatera berkualitas terbaik bahkan di mata Internasional.</a:t>
            </a:r>
          </a:p>
          <a:p>
            <a:pPr>
              <a:lnSpc>
                <a:spcPts val="2690"/>
              </a:lnSpc>
            </a:pPr>
            <a:endParaRPr lang="en-US" sz="1921">
              <a:solidFill>
                <a:srgbClr val="000000"/>
              </a:solidFill>
              <a:latin typeface="Agrandir Thin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5655343" y="8945404"/>
            <a:ext cx="475042" cy="498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>
                <a:solidFill>
                  <a:srgbClr val="FFF2E5"/>
                </a:solidFill>
                <a:latin typeface="Agrandir Thin"/>
              </a:rPr>
              <a:t>No.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718458" y="1893478"/>
            <a:ext cx="8720942" cy="11464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59"/>
              </a:lnSpc>
            </a:pPr>
            <a:r>
              <a:rPr lang="en-US" sz="8799" dirty="0">
                <a:solidFill>
                  <a:srgbClr val="000000"/>
                </a:solidFill>
                <a:latin typeface="Foda Display"/>
              </a:rPr>
              <a:t>Kopi Sumatra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5995720" y="8955405"/>
            <a:ext cx="583899" cy="498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2500">
                <a:solidFill>
                  <a:srgbClr val="EDA63A"/>
                </a:solidFill>
                <a:latin typeface="Agrandir Narrow Black"/>
              </a:rPr>
              <a:t>01</a:t>
            </a:r>
          </a:p>
        </p:txBody>
      </p:sp>
      <p:pic>
        <p:nvPicPr>
          <p:cNvPr id="21" name="Picture 21">
            <a:hlinkClick r:id="rId6" action="ppaction://hlinksldjump">
              <a:snd r:embed="rId7" name="click.wav"/>
            </a:hlinkClick>
          </p:cNvPr>
          <p:cNvPicPr>
            <a:picLocks noChangeAspect="1"/>
          </p:cNvPicPr>
          <p:nvPr/>
        </p:nvPicPr>
        <p:blipFill>
          <a:blip r:embed="rId8"/>
          <a:srcRect l="50629" t="70472" r="28339" b="10210"/>
          <a:stretch>
            <a:fillRect/>
          </a:stretch>
        </p:blipFill>
        <p:spPr>
          <a:xfrm>
            <a:off x="15719094" y="7569844"/>
            <a:ext cx="1137152" cy="1044487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t="10125" r="1012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849036"/>
            <a:ext cx="16230600" cy="8409264"/>
            <a:chOff x="0" y="0"/>
            <a:chExt cx="4274726" cy="22147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4786"/>
            </a:xfrm>
            <a:custGeom>
              <a:avLst/>
              <a:gdLst/>
              <a:ahLst/>
              <a:cxnLst/>
              <a:rect l="l" t="t" r="r" b="b"/>
              <a:pathLst>
                <a:path w="4274726" h="221478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90459"/>
                  </a:lnTo>
                  <a:cubicBezTo>
                    <a:pt x="4274726" y="2196911"/>
                    <a:pt x="4272163" y="2203098"/>
                    <a:pt x="4267601" y="2207660"/>
                  </a:cubicBezTo>
                  <a:cubicBezTo>
                    <a:pt x="4263039" y="2212223"/>
                    <a:pt x="4256851" y="2214786"/>
                    <a:pt x="4250399" y="2214786"/>
                  </a:cubicBezTo>
                  <a:lnTo>
                    <a:pt x="24327" y="2214786"/>
                  </a:lnTo>
                  <a:cubicBezTo>
                    <a:pt x="10891" y="2214786"/>
                    <a:pt x="0" y="2203894"/>
                    <a:pt x="0" y="2190459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2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8711039"/>
            <a:ext cx="16230600" cy="1094521"/>
            <a:chOff x="0" y="0"/>
            <a:chExt cx="4274726" cy="2882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0741364" y="449646"/>
            <a:ext cx="7023490" cy="7023490"/>
            <a:chOff x="0" y="0"/>
            <a:chExt cx="3282950" cy="328295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282950" cy="3282950"/>
            </a:xfrm>
            <a:custGeom>
              <a:avLst/>
              <a:gdLst/>
              <a:ahLst/>
              <a:cxnLst/>
              <a:rect l="l" t="t" r="r" b="b"/>
              <a:pathLst>
                <a:path w="3282950" h="3282950">
                  <a:moveTo>
                    <a:pt x="0" y="0"/>
                  </a:moveTo>
                  <a:lnTo>
                    <a:pt x="2532380" y="0"/>
                  </a:lnTo>
                  <a:cubicBezTo>
                    <a:pt x="2946400" y="0"/>
                    <a:pt x="3282950" y="336550"/>
                    <a:pt x="3282950" y="750570"/>
                  </a:cubicBezTo>
                  <a:lnTo>
                    <a:pt x="3282950" y="750570"/>
                  </a:lnTo>
                  <a:lnTo>
                    <a:pt x="3282950" y="3282950"/>
                  </a:lnTo>
                  <a:lnTo>
                    <a:pt x="3282950" y="3282950"/>
                  </a:lnTo>
                  <a:lnTo>
                    <a:pt x="0" y="3282950"/>
                  </a:lnTo>
                  <a:lnTo>
                    <a:pt x="0" y="328295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6666" r="-16666"/>
              </a:stretch>
            </a:blipFill>
          </p:spPr>
        </p:sp>
      </p:grpSp>
      <p:grpSp>
        <p:nvGrpSpPr>
          <p:cNvPr id="11" name="Group 11"/>
          <p:cNvGrpSpPr/>
          <p:nvPr/>
        </p:nvGrpSpPr>
        <p:grpSpPr>
          <a:xfrm>
            <a:off x="1718458" y="9075402"/>
            <a:ext cx="378477" cy="378477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268241" y="9075402"/>
            <a:ext cx="378477" cy="378477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718458" y="2933700"/>
            <a:ext cx="8501929" cy="5370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0"/>
              </a:lnSpc>
            </a:pPr>
            <a:r>
              <a:rPr lang="en-US" sz="1921" dirty="0">
                <a:solidFill>
                  <a:srgbClr val="000000"/>
                </a:solidFill>
                <a:latin typeface="Agrandir Thin"/>
              </a:rPr>
              <a:t>     Tana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Toraja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adalah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daerah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diberkahi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tanah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tempat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tumbuh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subur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dengan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kualitas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tak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kalah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baik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dari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dari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daerah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lain.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Toraja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memiliki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nama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lain 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Celebes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Kalossi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,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asal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daerah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Sulawesi. Rasa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kuat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dan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kadar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asam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tinggi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menjadikan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Toraja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diminati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pasar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memang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menyukai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dengan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keasaman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tinggi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Meskipun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sering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disebut-sebut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bercita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rasa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mirip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dengan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Sumatera,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tapi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Toraja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memiliki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ciri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sendiri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tentunya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berbeda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Toraja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memiliki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bentuk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biji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yang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lebih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kecil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dan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lebih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mengkilap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dan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licin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pada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kulit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bijinya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.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</a:p>
          <a:p>
            <a:pPr>
              <a:lnSpc>
                <a:spcPts val="2690"/>
              </a:lnSpc>
            </a:pPr>
            <a:endParaRPr lang="en-US" sz="1921" dirty="0">
              <a:solidFill>
                <a:srgbClr val="000000"/>
              </a:solidFill>
              <a:latin typeface="Agrandir Thin"/>
            </a:endParaRPr>
          </a:p>
          <a:p>
            <a:pPr>
              <a:lnSpc>
                <a:spcPts val="2690"/>
              </a:lnSpc>
            </a:pPr>
            <a:r>
              <a:rPr lang="en-US" sz="1921" dirty="0">
                <a:solidFill>
                  <a:srgbClr val="000000"/>
                </a:solidFill>
                <a:latin typeface="Agrandir Thin"/>
              </a:rPr>
              <a:t>    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Meskipun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memiliki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cita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rasa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asam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,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Toraja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memilki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aroma earthy yang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khas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 Dan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menurut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ahli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aroma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itulah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menjadikan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Toraja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berbeda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dengan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karakteristik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unik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pula.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Keunikan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dari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karakteristik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Toraja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terdapat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pada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kecenderungan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rasa floral dan fruity 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dihasilkan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Selain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itu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, rasa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kopinya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kuat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dan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sedikit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kecut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meninggalkan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aftertaste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unik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di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lidah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</a:t>
            </a:r>
          </a:p>
          <a:p>
            <a:pPr>
              <a:lnSpc>
                <a:spcPts val="2690"/>
              </a:lnSpc>
            </a:pPr>
            <a:endParaRPr lang="en-US" sz="1921" dirty="0">
              <a:solidFill>
                <a:srgbClr val="000000"/>
              </a:solidFill>
              <a:latin typeface="Agrandir Thin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5655343" y="8945404"/>
            <a:ext cx="475042" cy="498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>
                <a:solidFill>
                  <a:srgbClr val="FFF2E5"/>
                </a:solidFill>
                <a:latin typeface="Agrandir Thin"/>
              </a:rPr>
              <a:t>No.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08951" y="1562100"/>
            <a:ext cx="8720942" cy="11464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59"/>
              </a:lnSpc>
            </a:pPr>
            <a:r>
              <a:rPr lang="en-US" sz="8799" dirty="0">
                <a:solidFill>
                  <a:srgbClr val="000000"/>
                </a:solidFill>
                <a:latin typeface="Foda Display"/>
              </a:rPr>
              <a:t>Kopi Sulawesi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5995720" y="8955405"/>
            <a:ext cx="583899" cy="498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2500">
                <a:solidFill>
                  <a:srgbClr val="EDA63A"/>
                </a:solidFill>
                <a:latin typeface="Agrandir Narrow Black"/>
              </a:rPr>
              <a:t>02</a:t>
            </a:r>
          </a:p>
        </p:txBody>
      </p:sp>
      <p:pic>
        <p:nvPicPr>
          <p:cNvPr id="21" name="Picture 21">
            <a:hlinkClick r:id="rId6" action="ppaction://hlinksldjump">
              <a:snd r:embed="rId7" name="click.wav"/>
            </a:hlinkClick>
          </p:cNvPr>
          <p:cNvPicPr>
            <a:picLocks noChangeAspect="1"/>
          </p:cNvPicPr>
          <p:nvPr/>
        </p:nvPicPr>
        <p:blipFill>
          <a:blip r:embed="rId8"/>
          <a:srcRect l="50629" t="70472" r="28339" b="10210"/>
          <a:stretch>
            <a:fillRect/>
          </a:stretch>
        </p:blipFill>
        <p:spPr>
          <a:xfrm>
            <a:off x="15719094" y="7569844"/>
            <a:ext cx="1137152" cy="1044487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t="10125" r="1012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849036"/>
            <a:ext cx="16230600" cy="8409264"/>
            <a:chOff x="0" y="0"/>
            <a:chExt cx="4274726" cy="22147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4786"/>
            </a:xfrm>
            <a:custGeom>
              <a:avLst/>
              <a:gdLst/>
              <a:ahLst/>
              <a:cxnLst/>
              <a:rect l="l" t="t" r="r" b="b"/>
              <a:pathLst>
                <a:path w="4274726" h="221478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90459"/>
                  </a:lnTo>
                  <a:cubicBezTo>
                    <a:pt x="4274726" y="2196911"/>
                    <a:pt x="4272163" y="2203098"/>
                    <a:pt x="4267601" y="2207660"/>
                  </a:cubicBezTo>
                  <a:cubicBezTo>
                    <a:pt x="4263039" y="2212223"/>
                    <a:pt x="4256851" y="2214786"/>
                    <a:pt x="4250399" y="2214786"/>
                  </a:cubicBezTo>
                  <a:lnTo>
                    <a:pt x="24327" y="2214786"/>
                  </a:lnTo>
                  <a:cubicBezTo>
                    <a:pt x="10891" y="2214786"/>
                    <a:pt x="0" y="2203894"/>
                    <a:pt x="0" y="2190459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2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8711039"/>
            <a:ext cx="16230600" cy="1094521"/>
            <a:chOff x="0" y="0"/>
            <a:chExt cx="4274726" cy="2882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0741364" y="449646"/>
            <a:ext cx="7023490" cy="7023490"/>
            <a:chOff x="0" y="0"/>
            <a:chExt cx="3282950" cy="328295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282950" cy="3282950"/>
            </a:xfrm>
            <a:custGeom>
              <a:avLst/>
              <a:gdLst/>
              <a:ahLst/>
              <a:cxnLst/>
              <a:rect l="l" t="t" r="r" b="b"/>
              <a:pathLst>
                <a:path w="3282950" h="3282950">
                  <a:moveTo>
                    <a:pt x="0" y="0"/>
                  </a:moveTo>
                  <a:lnTo>
                    <a:pt x="2532380" y="0"/>
                  </a:lnTo>
                  <a:cubicBezTo>
                    <a:pt x="2946400" y="0"/>
                    <a:pt x="3282950" y="336550"/>
                    <a:pt x="3282950" y="750570"/>
                  </a:cubicBezTo>
                  <a:lnTo>
                    <a:pt x="3282950" y="750570"/>
                  </a:lnTo>
                  <a:lnTo>
                    <a:pt x="3282950" y="3282950"/>
                  </a:lnTo>
                  <a:lnTo>
                    <a:pt x="3282950" y="3282950"/>
                  </a:lnTo>
                  <a:lnTo>
                    <a:pt x="0" y="3282950"/>
                  </a:lnTo>
                  <a:lnTo>
                    <a:pt x="0" y="328295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9191" r="-36652"/>
              </a:stretch>
            </a:blipFill>
          </p:spPr>
        </p:sp>
      </p:grpSp>
      <p:grpSp>
        <p:nvGrpSpPr>
          <p:cNvPr id="11" name="Group 11"/>
          <p:cNvGrpSpPr/>
          <p:nvPr/>
        </p:nvGrpSpPr>
        <p:grpSpPr>
          <a:xfrm>
            <a:off x="1718458" y="9075402"/>
            <a:ext cx="378477" cy="378477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268241" y="9075402"/>
            <a:ext cx="378477" cy="378477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718458" y="3622110"/>
            <a:ext cx="8501929" cy="4704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0"/>
              </a:lnSpc>
            </a:pPr>
            <a:r>
              <a:rPr lang="en-US" sz="1921" dirty="0">
                <a:solidFill>
                  <a:srgbClr val="000000"/>
                </a:solidFill>
                <a:latin typeface="Agrandir Thin"/>
              </a:rPr>
              <a:t>     Kopi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berasal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dari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daerah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Tanah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Gayo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Aceh Tengah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ini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menjadi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salah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satu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jenis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yang paling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banyak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dikonsumsi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masyarakat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maupun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diekspor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ke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luar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negeri.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Gayo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memiliki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ciri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unik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dengan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kekhasan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aroma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berbeda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dengan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kopi-kopi lain di Indonesia.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Gayo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menghasilkan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sebagian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besar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jenis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Arabika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terbaik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 </a:t>
            </a:r>
          </a:p>
          <a:p>
            <a:pPr>
              <a:lnSpc>
                <a:spcPts val="2690"/>
              </a:lnSpc>
            </a:pPr>
            <a:endParaRPr lang="en-US" sz="1921" dirty="0">
              <a:solidFill>
                <a:srgbClr val="000000"/>
              </a:solidFill>
              <a:latin typeface="Agrandir Thin"/>
            </a:endParaRPr>
          </a:p>
          <a:p>
            <a:pPr>
              <a:lnSpc>
                <a:spcPts val="2690"/>
              </a:lnSpc>
            </a:pPr>
            <a:r>
              <a:rPr lang="en-US" sz="1921" dirty="0">
                <a:solidFill>
                  <a:srgbClr val="000000"/>
                </a:solidFill>
                <a:latin typeface="Agrandir Thin"/>
              </a:rPr>
              <a:t>    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Cita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rasa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Gayo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sendiri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terasa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lebih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pahit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dengan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tingkat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keasaman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rendah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Aromanya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 sangat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tajam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menjadikan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jenis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ini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disukai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Tak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heran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ini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menjadi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penghasil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terbesar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di Asia.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Selain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itu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,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Gayo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tidak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memberi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bekas</a:t>
            </a:r>
            <a:r>
              <a:rPr lang="en-US" sz="1921" dirty="0">
                <a:solidFill>
                  <a:srgbClr val="000000"/>
                </a:solidFill>
                <a:latin typeface="Agrandir Thin Bold"/>
              </a:rPr>
              <a:t> rasa </a:t>
            </a:r>
            <a:r>
              <a:rPr lang="en-US" sz="1921" dirty="0" err="1">
                <a:solidFill>
                  <a:srgbClr val="000000"/>
                </a:solidFill>
                <a:latin typeface="Agrandir Thin Bold"/>
              </a:rPr>
              <a:t>pahit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lekat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di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lidah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setelah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meminumnya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,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berbeda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dengan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kebanyakan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jenis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lainnya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yang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meninggalkan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aftertaste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pahit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Inilah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alasan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mengapa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banyak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orang sangat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menikmati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 kopi Aceh </a:t>
            </a:r>
            <a:r>
              <a:rPr lang="en-US" sz="1921" dirty="0" err="1">
                <a:solidFill>
                  <a:srgbClr val="000000"/>
                </a:solidFill>
                <a:latin typeface="Agrandir Thin"/>
              </a:rPr>
              <a:t>Gayo</a:t>
            </a:r>
            <a:r>
              <a:rPr lang="en-US" sz="1921" dirty="0">
                <a:solidFill>
                  <a:srgbClr val="000000"/>
                </a:solidFill>
                <a:latin typeface="Agrandir Thin"/>
              </a:rPr>
              <a:t>.</a:t>
            </a:r>
          </a:p>
          <a:p>
            <a:pPr>
              <a:lnSpc>
                <a:spcPts val="2690"/>
              </a:lnSpc>
            </a:pPr>
            <a:endParaRPr lang="en-US" sz="1921" dirty="0">
              <a:solidFill>
                <a:srgbClr val="000000"/>
              </a:solidFill>
              <a:latin typeface="Agrandir Thin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5655343" y="8945404"/>
            <a:ext cx="475042" cy="498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>
                <a:solidFill>
                  <a:srgbClr val="FFF2E5"/>
                </a:solidFill>
                <a:latin typeface="Agrandir Thin"/>
              </a:rPr>
              <a:t>No.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47051" y="2051188"/>
            <a:ext cx="8644742" cy="11464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59"/>
              </a:lnSpc>
            </a:pPr>
            <a:r>
              <a:rPr lang="en-US" sz="8799" dirty="0">
                <a:solidFill>
                  <a:srgbClr val="000000"/>
                </a:solidFill>
                <a:latin typeface="Foda Display"/>
              </a:rPr>
              <a:t>Kopi Aceh </a:t>
            </a:r>
            <a:r>
              <a:rPr lang="en-US" sz="8799" dirty="0" err="1">
                <a:solidFill>
                  <a:srgbClr val="000000"/>
                </a:solidFill>
                <a:latin typeface="Foda Display"/>
              </a:rPr>
              <a:t>Gayo</a:t>
            </a:r>
            <a:endParaRPr lang="en-US" sz="8799" dirty="0">
              <a:solidFill>
                <a:srgbClr val="000000"/>
              </a:solidFill>
              <a:latin typeface="Foda Display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5995720" y="8955405"/>
            <a:ext cx="583899" cy="498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2500">
                <a:solidFill>
                  <a:srgbClr val="EDA63A"/>
                </a:solidFill>
                <a:latin typeface="Agrandir Narrow Black"/>
              </a:rPr>
              <a:t>03</a:t>
            </a:r>
          </a:p>
        </p:txBody>
      </p:sp>
      <p:pic>
        <p:nvPicPr>
          <p:cNvPr id="21" name="Picture 21">
            <a:hlinkClick r:id="rId6" action="ppaction://hlinksldjump">
              <a:snd r:embed="rId7" name="click.wav"/>
            </a:hlinkClick>
          </p:cNvPr>
          <p:cNvPicPr>
            <a:picLocks noChangeAspect="1"/>
          </p:cNvPicPr>
          <p:nvPr/>
        </p:nvPicPr>
        <p:blipFill>
          <a:blip r:embed="rId8"/>
          <a:srcRect l="50629" t="70472" r="28339" b="10210"/>
          <a:stretch>
            <a:fillRect/>
          </a:stretch>
        </p:blipFill>
        <p:spPr>
          <a:xfrm>
            <a:off x="15719094" y="7569844"/>
            <a:ext cx="1137152" cy="1044487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t="10125" r="1012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849036"/>
            <a:ext cx="16230600" cy="8409264"/>
            <a:chOff x="0" y="0"/>
            <a:chExt cx="4274726" cy="22147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4786"/>
            </a:xfrm>
            <a:custGeom>
              <a:avLst/>
              <a:gdLst/>
              <a:ahLst/>
              <a:cxnLst/>
              <a:rect l="l" t="t" r="r" b="b"/>
              <a:pathLst>
                <a:path w="4274726" h="221478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90459"/>
                  </a:lnTo>
                  <a:cubicBezTo>
                    <a:pt x="4274726" y="2196911"/>
                    <a:pt x="4272163" y="2203098"/>
                    <a:pt x="4267601" y="2207660"/>
                  </a:cubicBezTo>
                  <a:cubicBezTo>
                    <a:pt x="4263039" y="2212223"/>
                    <a:pt x="4256851" y="2214786"/>
                    <a:pt x="4250399" y="2214786"/>
                  </a:cubicBezTo>
                  <a:lnTo>
                    <a:pt x="24327" y="2214786"/>
                  </a:lnTo>
                  <a:cubicBezTo>
                    <a:pt x="10891" y="2214786"/>
                    <a:pt x="0" y="2203894"/>
                    <a:pt x="0" y="2190459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2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8711039"/>
            <a:ext cx="16230600" cy="1094521"/>
            <a:chOff x="0" y="0"/>
            <a:chExt cx="4274726" cy="2882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274726" cy="288269"/>
            </a:xfrm>
            <a:custGeom>
              <a:avLst/>
              <a:gdLst/>
              <a:ahLst/>
              <a:cxnLst/>
              <a:rect l="l" t="t" r="r" b="b"/>
              <a:pathLst>
                <a:path w="4274726" h="288269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76344"/>
                  </a:lnTo>
                  <a:cubicBezTo>
                    <a:pt x="4274726" y="282930"/>
                    <a:pt x="4269387" y="288269"/>
                    <a:pt x="4262801" y="288269"/>
                  </a:cubicBezTo>
                  <a:lnTo>
                    <a:pt x="11925" y="288269"/>
                  </a:lnTo>
                  <a:cubicBezTo>
                    <a:pt x="5339" y="288269"/>
                    <a:pt x="0" y="282930"/>
                    <a:pt x="0" y="2763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453128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0741364" y="449646"/>
            <a:ext cx="7023490" cy="7023490"/>
            <a:chOff x="0" y="0"/>
            <a:chExt cx="3282950" cy="328295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282950" cy="3282950"/>
            </a:xfrm>
            <a:custGeom>
              <a:avLst/>
              <a:gdLst/>
              <a:ahLst/>
              <a:cxnLst/>
              <a:rect l="l" t="t" r="r" b="b"/>
              <a:pathLst>
                <a:path w="3282950" h="3282950">
                  <a:moveTo>
                    <a:pt x="0" y="0"/>
                  </a:moveTo>
                  <a:lnTo>
                    <a:pt x="2532380" y="0"/>
                  </a:lnTo>
                  <a:cubicBezTo>
                    <a:pt x="2946400" y="0"/>
                    <a:pt x="3282950" y="336550"/>
                    <a:pt x="3282950" y="750570"/>
                  </a:cubicBezTo>
                  <a:lnTo>
                    <a:pt x="3282950" y="750570"/>
                  </a:lnTo>
                  <a:lnTo>
                    <a:pt x="3282950" y="3282950"/>
                  </a:lnTo>
                  <a:lnTo>
                    <a:pt x="3282950" y="3282950"/>
                  </a:lnTo>
                  <a:lnTo>
                    <a:pt x="0" y="3282950"/>
                  </a:lnTo>
                  <a:lnTo>
                    <a:pt x="0" y="328295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5000" r="-25000"/>
              </a:stretch>
            </a:blipFill>
          </p:spPr>
        </p:sp>
      </p:grpSp>
      <p:grpSp>
        <p:nvGrpSpPr>
          <p:cNvPr id="11" name="Group 11"/>
          <p:cNvGrpSpPr/>
          <p:nvPr/>
        </p:nvGrpSpPr>
        <p:grpSpPr>
          <a:xfrm>
            <a:off x="1718458" y="9075402"/>
            <a:ext cx="378477" cy="378477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EDA63A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268241" y="9075402"/>
            <a:ext cx="378477" cy="378477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DA63A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718458" y="3622110"/>
            <a:ext cx="8501929" cy="4370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0"/>
              </a:lnSpc>
            </a:pPr>
            <a:r>
              <a:rPr lang="en-US" sz="1921">
                <a:solidFill>
                  <a:srgbClr val="000000"/>
                </a:solidFill>
                <a:latin typeface="Agrandir Thin"/>
              </a:rPr>
              <a:t>     Kopi yang berasal dari daerah </a:t>
            </a:r>
            <a:r>
              <a:rPr lang="en-US" sz="1921">
                <a:solidFill>
                  <a:srgbClr val="000000"/>
                </a:solidFill>
                <a:latin typeface="Agrandir Thin Bold"/>
              </a:rPr>
              <a:t>Kintamani Bali</a:t>
            </a:r>
            <a:r>
              <a:rPr lang="en-US" sz="1921">
                <a:solidFill>
                  <a:srgbClr val="000000"/>
                </a:solidFill>
                <a:latin typeface="Agrandir Thin"/>
              </a:rPr>
              <a:t> nan sejuk ini memang memiliki keunikan cita rasa yang berbeda dari kopi di daerah lain di nusantara. Kopi Bali Kintamani memiliki cita </a:t>
            </a:r>
            <a:r>
              <a:rPr lang="en-US" sz="1921">
                <a:solidFill>
                  <a:srgbClr val="000000"/>
                </a:solidFill>
                <a:latin typeface="Agrandir Thin Bold"/>
              </a:rPr>
              <a:t>rasa buah-buahan yang asam dan segar</a:t>
            </a:r>
            <a:r>
              <a:rPr lang="en-US" sz="1921">
                <a:solidFill>
                  <a:srgbClr val="000000"/>
                </a:solidFill>
                <a:latin typeface="Agrandir Thin"/>
              </a:rPr>
              <a:t>. Hal tersebut terjadi dikarenakan tanaman kopi di Bali Kintamani ditanam bersamaan dengan tanaman lain seperti aneka sayuran dan buah jeruk. </a:t>
            </a:r>
          </a:p>
          <a:p>
            <a:pPr>
              <a:lnSpc>
                <a:spcPts val="2690"/>
              </a:lnSpc>
            </a:pPr>
            <a:endParaRPr lang="en-US" sz="1921">
              <a:solidFill>
                <a:srgbClr val="000000"/>
              </a:solidFill>
              <a:latin typeface="Agrandir Thin"/>
            </a:endParaRPr>
          </a:p>
          <a:p>
            <a:pPr>
              <a:lnSpc>
                <a:spcPts val="2690"/>
              </a:lnSpc>
            </a:pPr>
            <a:r>
              <a:rPr lang="en-US" sz="1921">
                <a:solidFill>
                  <a:srgbClr val="000000"/>
                </a:solidFill>
                <a:latin typeface="Agrandir Thin"/>
              </a:rPr>
              <a:t>     Kopi jenis ini menggunakan </a:t>
            </a:r>
            <a:r>
              <a:rPr lang="en-US" sz="1921">
                <a:solidFill>
                  <a:srgbClr val="000000"/>
                </a:solidFill>
                <a:latin typeface="Agrandir Thin Bold"/>
              </a:rPr>
              <a:t>sistem ‘tumpang sari’ </a:t>
            </a:r>
            <a:r>
              <a:rPr lang="en-US" sz="1921">
                <a:solidFill>
                  <a:srgbClr val="000000"/>
                </a:solidFill>
                <a:latin typeface="Agrandir Thin"/>
              </a:rPr>
              <a:t>bersama dengan jenis tanaman lain. Itu kenapa biji kopinya meresap rasa buah-buahan seperti jeruk. Selain memiliki cita rasa ‘buah’, kopi Bali Kintamani memiliki cita rasa yang </a:t>
            </a:r>
            <a:r>
              <a:rPr lang="en-US" sz="1921">
                <a:solidFill>
                  <a:srgbClr val="000000"/>
                </a:solidFill>
                <a:latin typeface="Agrandir Thin Bold"/>
              </a:rPr>
              <a:t>lembut dan tidak berat</a:t>
            </a:r>
            <a:r>
              <a:rPr lang="en-US" sz="1921">
                <a:solidFill>
                  <a:srgbClr val="000000"/>
                </a:solidFill>
                <a:latin typeface="Agrandir Thin"/>
              </a:rPr>
              <a:t>. Keunikanya tersebut di dapat dari letak geografisnya yang unik juga. Bagi kamu yang menyukai cita rasa kopi berbeda, kopi Bali Kintamani bisa menjadi pilihan yang tepat.</a:t>
            </a:r>
          </a:p>
          <a:p>
            <a:pPr>
              <a:lnSpc>
                <a:spcPts val="2690"/>
              </a:lnSpc>
            </a:pPr>
            <a:endParaRPr lang="en-US" sz="1921">
              <a:solidFill>
                <a:srgbClr val="000000"/>
              </a:solidFill>
              <a:latin typeface="Agrandir Thin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5655343" y="8945404"/>
            <a:ext cx="475042" cy="498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>
                <a:solidFill>
                  <a:srgbClr val="FFF2E5"/>
                </a:solidFill>
                <a:latin typeface="Agrandir Thin"/>
              </a:rPr>
              <a:t>No.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08951" y="1350134"/>
            <a:ext cx="8720942" cy="22236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59"/>
              </a:lnSpc>
            </a:pPr>
            <a:r>
              <a:rPr lang="en-US" sz="8799" dirty="0">
                <a:solidFill>
                  <a:srgbClr val="000000"/>
                </a:solidFill>
                <a:latin typeface="Foda Display"/>
              </a:rPr>
              <a:t>Kopi Bali </a:t>
            </a:r>
            <a:r>
              <a:rPr lang="en-US" sz="8799" dirty="0" err="1">
                <a:solidFill>
                  <a:srgbClr val="000000"/>
                </a:solidFill>
                <a:latin typeface="Foda Display"/>
              </a:rPr>
              <a:t>Kintamani</a:t>
            </a:r>
            <a:endParaRPr lang="en-US" sz="8799" dirty="0">
              <a:solidFill>
                <a:srgbClr val="000000"/>
              </a:solidFill>
              <a:latin typeface="Foda Display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5995720" y="8955405"/>
            <a:ext cx="583899" cy="498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2500">
                <a:solidFill>
                  <a:srgbClr val="EDA63A"/>
                </a:solidFill>
                <a:latin typeface="Agrandir Narrow Black"/>
              </a:rPr>
              <a:t>04</a:t>
            </a:r>
          </a:p>
        </p:txBody>
      </p:sp>
      <p:pic>
        <p:nvPicPr>
          <p:cNvPr id="21" name="Picture 21">
            <a:hlinkClick r:id="rId6" action="ppaction://hlinksldjump">
              <a:snd r:embed="rId7" name="click.wav"/>
            </a:hlinkClick>
          </p:cNvPr>
          <p:cNvPicPr>
            <a:picLocks noChangeAspect="1"/>
          </p:cNvPicPr>
          <p:nvPr/>
        </p:nvPicPr>
        <p:blipFill>
          <a:blip r:embed="rId8"/>
          <a:srcRect l="50629" t="70472" r="28339" b="10210"/>
          <a:stretch>
            <a:fillRect/>
          </a:stretch>
        </p:blipFill>
        <p:spPr>
          <a:xfrm>
            <a:off x="15719094" y="7569844"/>
            <a:ext cx="1137152" cy="1044487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URRENT_PLAYER_ID" val="none"/>
  <p:tag name="ISPRING_FIRST_PUBLISH" val="1"/>
  <p:tag name="ISPRING_LMS_API_VERSION" val="SCORM 2004 (2nd edition)"/>
  <p:tag name="ISPRING_ULTRA_SCORM_COURSE_ID" val="BE2D6DDF-CAD3-4A05-8DA6-84AA4E3DD806"/>
  <p:tag name="ISPRING_CMI5_LAUNCH_METHOD" val="any window"/>
  <p:tag name="ISPRINGCLOUDFOLDERID" val="1"/>
  <p:tag name="ISPRINGONLINEFOLDERID" val="1"/>
  <p:tag name="ISPRING_SCORM_RATE_SLIDES" val="0"/>
  <p:tag name="ISPRING_SCORM_PASSING_SCORE" val="0.000000"/>
  <p:tag name="ISPRING_PROJECT_VERSION" val="9.3"/>
  <p:tag name="ISPRING_PROJECT_FOLDER_UPDATED" val="1"/>
  <p:tag name="ISPRING_ULTRA_SCORM_COURCE_TITLE" val="Jenis Kopi di Nusantara"/>
  <p:tag name="ISPRING_PRESENTATION_TITLE" val="Jenis Kopi di Nusantara"/>
  <p:tag name="ISPRING_PUBLISH_SETTINGS" val="{&quot;commonSettings&quot;:{&quot;webSettings&quot;:{&quot;useMobileViewer&quot;:&quot;T_FALSE&quot;},&quot;lmsSettings&quot;:{&quot;useMobileViewer&quot;:&quot;T_FALSE&quot;},&quot;cloudSettings&quot;:{&quot;useMobileViewer&quot;:&quot;T_FALSE&quot;},&quot;ispringLmsSettings&quot;:{&quot;useMobileViewer&quot;:&quot;T_FALSE&quot;},&quot;playerId&quot;:&quot;none&quot;,&quot;studioSettings&quot;:{&quot;useMobileViewer&quot;:&quot;T_FALSE&quot;}},&quot;advancedSettings&quot;:{&quot;enableTextAllocation&quot;:&quot;T_TRUE&quot;,&quot;viewingFromLocalDrive&quot;:&quot;T_TRUE&quot;,&quot;contentScale&quot;:75,&quot;contentScaleMode&quot;:&quot;SCALE&quot;},&quot;accessibilitySettings&quot;:{&quot;enabled&quot;:&quot;T_FALSE&quot;},&quot;compressionSettings&quot;:{&quot;imageSettings&quot;:{&quot;jpegQuality&quot;:70,&quot;optimizeImageForResolution&quot;:&quot;T_FALSE&quot;},&quot;audioQuality&quot;:70,&quot;videoQuality&quot;:65},&quot;protectionSettings&quot;:{&quot;watermarkEnabled&quot;:&quot;T_FALSE&quot;,&quot;watermarkPosition&quot;:&quot;MIDDLE_CENTER&quot;,&quot;openWatermarkUrl&quot;:&quot;T_FALSE&quot;,&quot;openWatermarkWebPageInNewWindow&quot;:&quot;T_FALSE&quot;,&quot;displayAfterEnabled&quot;:&quot;T_FALSE&quot;,&quot;displayUntilEnabled&quot;:&quot;T_FALSE&quot;,&quot;domainRestrictionEnabled&quot;:&quot;T_FALSE&quot;,&quot;enablePassword&quot;:&quot;T_FALSE&quot;},&quot;videoSettings&quot;:{&quot;videoCompressionSettings&quot;:{&quot;audioQuality&quot;:70,&quot;videoQuality&quot;:75},&quot;secondsOnEachSlide&quot;:5,&quot;hostingSettings&quot;:{}},&quot;ispringOnlineSettings&quot;:{&quot;onlineDestinationFolderId&quot;:&quot;1&quot;},&quot;cloudSettings&quot;:{&quot;onlineDestinationFolderId&quot;:&quot;1&quot;},&quot;wordSettings&quot;:{&quot;printCopies&quot;:1},&quot;studioSettings&quot;:{}}"/>
  <p:tag name="ISPRING_UUID" val="{53C27328-7BCE-4BCF-85CD-587A5CA55C6F}"/>
  <p:tag name="ISPRING_SCREEN_RECS_UPDATED" val="D:\Folder Matkul\SEMESTER 3\WIRAUSAHA TP\apk kik\fatin\2\"/>
  <p:tag name="ISPRING_RESOURCE_FOLDER" val="D:\Folder Matkul\SEMESTER 3\WIRAUSAHA TP\apk kik\fatin\2\"/>
  <p:tag name="ISPRING_PRESENTATION_PATH" val="D:\Folder Matkul\SEMESTER 3\WIRAUSAHA TP\apk kik\fatin\2.pptx"/>
  <p:tag name="ISPRING_PLAYERS_CUSTOMIZATION_2" val="UEsDBBQAAgAIADZZplJrXzME1QIAAPcHAAAPAAAAbm9uZS9wbGF5ZXIueG1spVVbb9owFH6mUv9D5PfaMLStQqHVVAntYa0qdbe3yCQm8erYnu2Qsl+/Y+cCSYFtGhLIOTnfd26fD/HtSymiLTOWK7lEMzxFEZOpyrjMl+jL59XVNbq9ubyItaA7ZiKeLZFUkqEoYzY1XDvAPVJXLNGBAQMpirThynC3A9op0PZB5lN0eTEBF2mXqHBOLwip6xpzCwiZWyUqT2JxqkqiDbNMOmZIkwGKOuzC/RkN31JJ4naa2QOkdv8euCXpOV4sH5DUc6xMTt5MpzPy/f7TU1qwkl5xaR2VKfQLmjgJXVzT9PleZZVg1tsmcZPkE3POJxFsk9gt+OxaRtakS9Q4JCWzlubMYiFzRHq/jrMjaDCdNaEySyTd8pz62hLbeoUR7UlsoYxLK9ein9lurajJkt5+4B+TIxnHG0Ft0fLZQS2B/5m3xQS/xD8fzSVUVK0FtwW8OoTsrceLIMOocRl6HBT7AIpdeRIUGfaz4oZl4fFrr/vpDDWxZCVEyA7bOgUbnFY0dcrs7gABgm3Fgnt94EYfOIA8PBwe4PDYTWZPgroqN4y6yrCuRZN4yzOmHqgxYU43Gyosi8nI2oLJEB2TptZ2OvtJxIUrxdu/GIr3G83khz03kgD4z4l8BI6+H1xm7GXF4bVjJXTUMWi1t2GnBfbh9unYal0eXKCBaa9+GAnUEDlqcgb3PaOOkr2dnIKujaot6KLSGqT/muL1+z4vMk5sNJh+GjE5sgjitLJOlfxXGPVgQ7hFmOkZ8V5eRKc+HeiD5j3k/fQcorkIMKFkkFJ3LTbnsHAttpzVTx3FVWvAGpbWkd3mT6OF5k2P/nZ128gbEt1YxnuLuUo3Xp18Kz3yydiGVsLdHdYyXJYBOqr1+J48xvUNdKrqJ/6LRTXP/F/hbA4NjgrG8wJk8+56fsAgVErFMHwwnYq4UbLrA8YkPDW/YRLdRm4V0ojrhJDiVv5w/A1QSwMEFAACAAgADpuTVQpDnan+AwAA3g4AABgAAABub25lL2NvbW1vbl9tZXNzYWdlcy5sbmetV9GOozYUfV9p/8FC2rd2tn3rQyYjQjypFYJZcCYzfUEecDLWAk7BZJp+fa8NmSbbjgjJSBEKRj73+pxz74XR3V9FjnaiqqUqb51fb35xkChTlclyc+ss2f3Pvzmo1rzMeK5KceuUykF348+fRjkvNw3fCPj/+RNCo0LUNdzWY3P37z2S2a0TThLX83Ack4mPEzcibuK7E+wnE9ebJ4wmEzwjgTOeKaTh9yLQs9jIsoQkkFrbhTqXmRh97VCHBaGM0UUSugH2nfFEaa0KNOHVZWiB+0BmLiM0SCZLAA5iZxzwndxwDRSi5wbgy/oy7BgzRoIZILppChvks8yl3qNYaA1cXIrqkyl2xvHlDDIaHuhjajuUu+WUUKAtilrWLCScsMmkQiWvKkvcAMDQd59wlMQeBlADTVkSL8OQRgxPIUPjFlk0eSuIrFGpNKqb7VZVWmRIltZQ/IThQg3iJp6TIIHw9nzdMvEJe0oW1HCNS/6cQxppJUSJKsEzUV0TI6DRwvU78Kmsr0d/AE/8jyoP4JHLVFm5DEOS0bxN3IswLEyTFWG/O2MPkjTcv0r9gmS8rUxlix3Pm1akrgH1hTu0CzcMu+I75D3h6fe+3R4NWET91slJgB8ZVC5ch+0LI/zgjM21d98yinDA2vpLSGyN6tFF6GNr1CfVoBe+E6bn7aR4tbYUpZZV1+7Mg1TBQtn0SjulCxdoj3DMIuIZSaHiVVXtf2rd3ugXVUG4GmWtfTIb0+hgnm8rUUPoVg1lKgTqJlMFl+VNX2g4I5Rj6MbxikZTY34NfuRoy+v6VVXZyfmOA/UBk8CjQKHHjsBNdb8BQ44ShlVViVT3g0GWrmWmU2RFgildJcwawYhRNLUGwottLrSw2UpzFJ62nV2sFSiTC2j2ljWIbmXqJWgBNeLOMAyiR/AAmI4O2UHnzpjOh+x4wjBB4NK352iUgTsP1jlYM+XGCfm+65RGuZ1UTQ0rRk0wkD19fTMsTIy/LcExxPXfqYAW9dCmN3IHPQ7EFlVvIChKD09hgCbfluSP5N4lvu1AP8rM93Yk8GzHy9S8a6S8qQXaw7NMZvaZsZiN/2cj/0ZcdwX5pavlYIofvwzN56T833Ef11oUW90X2hDWpX9JFqac3k3hnKNfFv9tYn+IMkcz/mp9Tt4lhmjUm8SVTJ2v1odmYp1ydpe0Rrm8PR7NrJM2xgjz8cnLNUDmspDwJnEG5nKBDaMxNJu2+ZycZKWaPLPGyuV324BgMDWF+O80XFfwuWBWc14fiG0b4N01WbSHi9qg4YCp+OaNs/U5ssblKsXLic05Tuj9PUyk9bpvByNw9g95IeFtsRWqgKUfMn27q+2X6Ojr0YfpP1BLAwQUAAIACAAOm5NVFR5gG6MAAAB/AQAAKQAAAG5vbmUvcGxheWJhY2tfYW5kX25hdmlnYXRpb25fc2V0dGluZ3MueG1sdZBBCoMwEEX3nsIbCF2HQNelRagXGHGUQJIJmVHw9k1EbWnTZd77P8OMYhQxfmJd1bWCWegpEEVLnFE173e2DAtevXEghnzCgrznSiY3LFFoIzJ62ZQewXLK//BjeGthPT/iI14w5UJnHOpLqbCZXPKwmGlj3RpQjxHTgC+Yc+iht3jDtSeIw+MM7Bv/1bmbNpsd3mlAHSK5IKr5QFW613H0F1BLAwQUAAIACAAOm5NVH1SKajADAADHDgAAIgAAAG5vbmUvZmxhc2hfcHVibGlzaGluZ19zZXR0aW5ncy54bWzll91P2zAQwN/7V1iZeFwD2iZNKC1i/ZCqjYJIYfCE3NhtTjh25o925a/fOW5L2coWviS2PVRN7Lvfne/O5zg5+F4IMuPagJKtaK+5GxEuM8VATlvR2aj/9mNEjKWSUaEkb0VSReSg3UhKNxZg8pRbi6KGIEaa/dK2otzacj+O5/N5E0yp/awSziLfNDNVxKXmhkvLdVwKusA/uyi5iZaEGgD8FUou1dqNBiFJIB0p5gQnwFrREJ3tC2ryKA4SY5pdT7VyknWUUJro6bgVven0unvddyuZQOlCwaUPh2njoB+2+5Qx8A5QkcINJzmHaY6eYrDmwGzun2IvncS/MipyWDP1jI7CxUu7hOOEcjrjS2M4Qq2lWY761rQnVBiexJtDKzHwIaSZhRl6dqse/J04IVJXlkrbttUOET8NrijxPZhkojaMLd/JWAmMbeUUlkkx5mxICx6inV6D7KPQXkQmtACxaEXHJZckpRKTC5YKyNa6xo2NBVsltb+UPtRABTmTgNXHyVEa3VoPi8pyqg3f9Go1Y3xks/ZX5QQjC+WIgGtOrCIYXVfgU87JZgrIRKuiGsUSscQIQIsz4HPODqpQLYH3GbpEE4VDTSzFUnAbLHxzcEPGfKI0cjmdYeHiOJjAbz4IXFJjbqF05eNO+mXQ7V0Nht3exY5fIGUzKrMHwrGceFHaF+HTBZHKrvQwHBl1hldJYcCquTpraz4+DeuKxjw/Uzbu8A0UTtDnxK8DsoF+wZS/jJWHJP6PHtQ2m9NZtdH95q3QuMUBUxKYOJFhSwK57IA1gBmVREmxIDTDpmx825iBcgZHQoMIaPN4D4M+lmn1NoUZNkmlGde/R7KFxEaZ9ZUufDIZ8edfK+p2RhizUe/0sDManA9Gl1ej3sUonEZr9Xhr90xi39S393h/aLzGFn9y2juvE/khBqFWhnppLdxxHanjz3WkTsOZdLJxHtVyAXvMNOwZ7DICCsAieEUV85SvglBtz1wxf82G+QdW//o+CWuvP+0dDT4df+n+77vgqXEIb6s7U3znXpPEWy9AfqYACQVeq/yhuL41tT+8303i7VONBtLuXj7bjR9QSwMEFAACAAgADpuTVXFXlJ0VAQAA0QIAABwAAABub25lL2ZsYXNoX3NraW5fc2V0dGluZ3MueG1sjZLRToMwFIbvfQqC95BNjZqwJm7ojdEs2V7gAAfSDHpIeyDh7a2FDVSI61X7///X0542MiepvBa1kaQ2/soXN54XpVSSPiCzVIX5Vs6aJ7ONnzTMpIKUFKPiQJGuoPTF7ZsbUeiS/1Fka17L5JDiWOZh/bSNr0KGGvfbx3j3vATUUGCQQHoqNDUqs/nda7yK7yb5YTptSGR+dgcapgODZsG6wSgc171voMUXJStg22drMJohOef0TElU7zUa2y5nihxKY4k/+niEfQndZTNzBmacJeQoKxTrOcQ5PaaglYVTj12NItdoi/wS+yQqSEp8xy4h0NnnJTLcfdHuaXvHpsIPylDUmqqao3AiuYcZn8HO7VcWX1BLAwQUAAIACAAOm5NV15twlisDAABvDgAAIQAAAG5vbmUvaHRtbF9wdWJsaXNoaW5nX3NldHRpbmdzLnhtbN1XTU8bMRC951dYW3FstqiXCiVBNB9qVEgQGyickLN2siO89tYfScOv73idhEADXSgRqIco2fHMm/Gb8XO2cfgrF2TGtQElm9F+/VNEuEwVAzltRuej3scvETGWSkaFkrwZSRWRw1atUbixAJMl3Fp0NQRhpDkobDPKrC0O4ng+n9fBFNqvKuEs4pt6qvK40NxwabmOC0EX+GUXBTfREqECAH5yJZdhrVqNkEZAOlHMCU6ANaMBFvvN5iKKg8OYpjdTrZxkbSWUJno6bkYf2t3OfufzyieAdCDn0rNhWmj0ZntAGQOfn4oEbjnJOEwzLBS5mgOzmf8Ve+9G/CdGiRy2TD1GW+HepV2C44JyOuXLZGih1tI0w3hrWhMqDG/Em6aVG3gGaWphhpXdhYd6J06IxBWF0rZltUOIB8YVSvwITGOiNpItn8lYCaS2LAqnJB9zNqA5zsRpT0ZkQnMQi2Y0LLgkCZXYUbBUQLqOMG5sLNiyk72l95EGKsi5BBw5Tk6S6C5n2EqaUW34Zi2rFeP5TFs/lBOMLJQjAm44sYogpy7HXxknm8STiVZ5aRXUWGIEYMYZ8DlnhyVBS8DHEl1hitxhJM5fIbgNGX46uCVjPlEacTmd4bSiHUzArz8LuKDG3IHSVY17yXG/073uDzrdyz2/QcpmVKbPBMch4nlhd4JPF0Qqu4pDOlLqDC+bwoCVa1X2Vn95G9ZzjH1+pW7cwzeQO0FfE35NyAb0Dlu+myzPafxfK6icNqOz8qD7w1tC4xEHbEnAxIUU1QrkUvcqAKZUEiXFgtAUpdh42ZiBcgYtQSACtHl5hSEex7R8msIMRVJpxvXTkGwhUSjTntK5byYj/tJrRp32CDkbdc+O2qP+RX90dT3qXo7CHbQOj7eqZyP2Ur5d2f1V8VDYx2+n7Kdn3YsqhA9w75Ua000qwQ2reA2/V/E6C1fR6cY1VKkElJZpOCooLgJywN6/o0HZ+hcAnpyUMFuvPCjv4Hj897ve2muzTRZIwnPwQbvWh8oEJN2T/tfhcWenTEA1Kt52FP6VifC0eiWK7722NOKt7zc1tN9/SWzVfgNQSwMEFAACAAgADpuTVY5z9vpqAAAA5QAAABoAAABub25lL2h0bWxfc2tpbl9zZXR0aW5ncy5qc6vmUgACpRwlBSuFajAbzE8qLSnJz9NLzs8rSc0r0cvLL8pNBKtRUnYDAyUdnIrzy1KLCChNS0xORTHU1MjCyQWnSoSJJk7mLs6WyOoKEtNT9ZISk7PTi/JL81IgypxdXQxdjJXAqmq5agFQSwMEFAACAAgADpuTVbx9NfdKAAAASQAAABcAAABub25lL2xvY2FsX3NldHRpbmdzLnhtbLOxr8jNUShLLSrOzM+zVTLUM1BSSM1Lzk/JzEu3VQoNcdO1UFIoLknMS0nMyc9LtVXKy1dSsLfjssnJT07MCU4tKQEqLNa34wIAUEsDBBQAAgAIAOJIkVW45zzyXgAAAGMAAAAcAAAAdW5pdmVyc2FsL2xvY2FsX3NldHRpbmdzLnhtbA3KvQ5AQAwA4N1TNN39bQbHZrTgARoakfRacUd4e7d9w9f2rxd4+AqHqcO6qBBYV9sO3R0u85A3CCGSbiSm7FANoe+yVmwlmTjGFAOcQh9fM/uEyCP5NIdbBMsu+wFQSwECAAAUAAIACAA2WaZSa18zBNUCAAD3BwAADwAAAAAAAAABAAAAAAAAAAAAbm9uZS9wbGF5ZXIueG1sUEsBAgAAFAACAAgADpuTVQpDnan+AwAA3g4AABgAAAAAAAAAAQAAAAAAAgMAAG5vbmUvY29tbW9uX21lc3NhZ2VzLmxuZ1BLAQIAABQAAgAIAA6bk1UVHmAbowAAAH8BAAApAAAAAAAAAAEAAAAAADYHAABub25lL3BsYXliYWNrX2FuZF9uYXZpZ2F0aW9uX3NldHRpbmdzLnhtbFBLAQIAABQAAgAIAA6bk1UfVIpqMAMAAMcOAAAiAAAAAAAAAAEAAAAAACAIAABub25lL2ZsYXNoX3B1Ymxpc2hpbmdfc2V0dGluZ3MueG1sUEsBAgAAFAACAAgADpuTVXFXlJ0VAQAA0QIAABwAAAAAAAAAAQAAAAAAkAsAAG5vbmUvZmxhc2hfc2tpbl9zZXR0aW5ncy54bWxQSwECAAAUAAIACAAOm5NV15twlisDAABvDgAAIQAAAAAAAAABAAAAAADfDAAAbm9uZS9odG1sX3B1Ymxpc2hpbmdfc2V0dGluZ3MueG1sUEsBAgAAFAACAAgADpuTVY5z9vpqAAAA5QAAABoAAAAAAAAAAQAAAAAASRAAAG5vbmUvaHRtbF9za2luX3NldHRpbmdzLmpzUEsBAgAAFAACAAgADpuTVbx9NfdKAAAASQAAABcAAAAAAAAAAQAAAAAA6xAAAG5vbmUvbG9jYWxfc2V0dGluZ3MueG1sUEsBAgAAFAACAAgA4kiRVbjnPPJeAAAAYwAAABwAAAAAAAAAAQAAAAAAahEAAHVuaXZlcnNhbC9sb2NhbF9zZXR0aW5ncy54bWxQSwUGAAAAAAkACQCaAgAAAhIAAAAA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OUTPUT_FOLDER" val="[[&quot;\uFFFD\uFFFD'\uFFFD{3DD21808-4F1D-4FE5-906B-1F382D8885A8}&quot;,&quot;D:\\Folder Matkul\\SEMESTER 3\\WIRAUSAHA TP\\apk kik\\fatin&quot;],[&quot;e\u000E\uFFFD\uFFFD{487E34E0-99AC-4093-AB72-D9914F255152}&quot;,&quot;D:\\FATIN HAYA NAFISAH\\1. WIRAUSAHA&quot;]]"/>
  <p:tag name="ISPRING_SCORM_RATE_QUIZZES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B5A969DE-0363-46CB-B01F-57267AEA1921}:264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78920439-69CB-41A4-B892-0BF70043058E}:265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2E77294D-7364-4A3C-8523-C26FF89BAEBD}:266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6C49F563-E7FC-4FFE-A06F-434A458CCF1F}:267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DDC12033-794E-476C-BD24-AE5B74E293FE}:316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YT_SHOW_AFTER" val="0"/>
  <p:tag name="ISPRING_YT_WEB_ADDRESS" val="http://www.youtube.com/watch?v=vG0RtDa-qPc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YT_SHOW_AFTER" val="0"/>
  <p:tag name="ISPRING_YT_WEB_ADDRESS" val="http://www.youtube.com/watch?v=vG0RtDa-qPc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802E5A12-EC9E-4C04-AD36-FC4471FD2A71}:317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YT_SHOW_AFTER" val="0"/>
  <p:tag name="ISPRING_YT_WEB_ADDRESS" val="http://www.youtube.com/watch?v=4oGuiwRBs6g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YT_SHOW_AFTER" val="0"/>
  <p:tag name="ISPRING_YT_WEB_ADDRESS" val="http://www.youtube.com/watch?v=4oGuiwRBs6g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BE1B0765-0A0D-4C1F-8913-C443A0A45447}:256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3762DC96-F3A7-4C1D-B1FF-F64E16362273}:268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66231D62-90D4-4EDE-9DD0-698A971CE6B2}:269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F8330ECF-100F-4CCD-8ECB-8FDED3D34A49}:280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9D873324-21B1-4A0B-9394-7F19570DCA27}:288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209076C8-83AA-44B3-9A0C-1D7FB0C60915}:291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B2973342-7713-415E-82AA-7F21994868D8}:292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EC0517EC-FC57-4290-8691-89D46B9A1301}:293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8FDBFD2F-6615-4B75-BD16-63CA03C3E50D}:297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98FBC7E2-863A-4BD6-9727-A412F0E9B220}:298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5E26F676-1A76-40FF-9DBF-C9091DDF40D1}:299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  <p:tag name="GENSWF_SLIDE_UID" val="{63082C87-D39E-480E-994A-F0AAFE909503}:319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0389FB66-CB7D-48CE-9E65-E6A1F914B7B7}:294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84FA3736-0D9C-444B-8DD1-4E1C0A3CB71F}:295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C5134A52-541F-4610-83D0-71F390B895BC}:296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BC0EC164-1F5D-4C7E-A6A7-7F39CAEB4852}:300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A40ABF0F-2681-4D8B-A912-3BF355F577DA}:301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F4D680CF-37ED-44FE-871D-EFBED1ACAD32}:302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52B24B73-92ED-4718-A3AC-7A41C5824ED9}:303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B17C4718-6461-4B87-ADD2-144094157061}:304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1386225B-A54C-4C4F-B1E5-533476B31587}:305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C17418CA-B0AD-4D9F-AB87-652228B95568}:306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1B427411-16CC-4979-8CB2-FBA5B4B7CFD9}:258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C936870E-42EE-4C1F-9098-0C90720E8CF2}:307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AC0537CB-F56F-4B7C-9C9A-819C66A340FE}:308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3A5B8F9C-3687-4A6A-9C08-5876488A798B}:309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05C6BB10-8215-4D4E-A0AE-26E56DD14603}:310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ABF03246-B385-4ADA-8CED-40EAD92AE058}:311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CB62993F-E311-47FF-B67B-1AD51501638F}:312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4CDD2E71-02E7-4BC4-82D8-72EE97016E6E}:313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53B87029-F5DD-4253-B0E8-4DBC27558E98}:314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DDAB3A09-A3D0-470F-8AF5-D869DCB98013}:270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2575BF85-C9C6-408E-9EB0-2938053D0C91}:289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F4663EB8-D186-4702-8CB4-AE59C1498B7B}:259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CC2D61FD-232A-452B-8B92-DCB32D86AACD}:290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1E58223C-5A52-474F-B95F-5E7C572D391B}:315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C5F39CCA-8EE2-406D-916A-2AD8EBA41C8F}:271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BA5B4E15-28BD-4E1E-98B6-E3E1F460D97E}:318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6EC6114B-52DA-404E-B6B9-97CA6A07B989}:272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985CAB63-03EA-4381-8C06-BE7F012D3EE5}:260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FE75D63A-9555-4B52-ABFA-260DDB216AB9}:261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97CD78B3-1067-47F3-8D50-3A76161038A3}:262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GENSWF_SLIDE_UID" val="{D45B9FB9-999C-49C6-97C1-E4FA3655A132}:263"/>
  <p:tag name="ISPRING_PLAYER_PLAYLIST_ID" val="9b7c37dde982e22594d95d30d2e8a17c9412d355"/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1790</TotalTime>
  <Words>1914</Words>
  <Application>Microsoft Office PowerPoint</Application>
  <PresentationFormat>Custom</PresentationFormat>
  <Paragraphs>300</Paragraphs>
  <Slides>49</Slides>
  <Notes>49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8" baseType="lpstr">
      <vt:lpstr>Varela Round</vt:lpstr>
      <vt:lpstr>Agrandir Thin Bold</vt:lpstr>
      <vt:lpstr>Arial</vt:lpstr>
      <vt:lpstr>Times New Roman</vt:lpstr>
      <vt:lpstr>Foda Display</vt:lpstr>
      <vt:lpstr>Agrandir Narrow Black</vt:lpstr>
      <vt:lpstr>Calibri</vt:lpstr>
      <vt:lpstr>Agrandir Thin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Jenis Kopi di Nusantara</dc:title>
  <dc:creator>DELL</dc:creator>
  <cp:lastModifiedBy>Yayan Saputra</cp:lastModifiedBy>
  <cp:revision>67</cp:revision>
  <dcterms:created xsi:type="dcterms:W3CDTF">2006-08-16T00:00:00Z</dcterms:created>
  <dcterms:modified xsi:type="dcterms:W3CDTF">2022-12-19T14:39:56Z</dcterms:modified>
  <dc:identifier>DAFUDpxu0qY</dc:identifier>
</cp:coreProperties>
</file>

<file path=docProps/thumbnail.jpeg>
</file>